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2" r:id="rId3"/>
    <p:sldId id="257" r:id="rId4"/>
    <p:sldId id="279" r:id="rId5"/>
    <p:sldId id="277" r:id="rId6"/>
    <p:sldId id="258" r:id="rId7"/>
    <p:sldId id="272" r:id="rId8"/>
    <p:sldId id="280" r:id="rId9"/>
    <p:sldId id="271" r:id="rId10"/>
    <p:sldId id="259" r:id="rId11"/>
    <p:sldId id="260" r:id="rId12"/>
    <p:sldId id="261" r:id="rId13"/>
    <p:sldId id="262" r:id="rId14"/>
    <p:sldId id="263" r:id="rId15"/>
    <p:sldId id="264" r:id="rId16"/>
    <p:sldId id="265" r:id="rId17"/>
    <p:sldId id="270" r:id="rId18"/>
    <p:sldId id="278" r:id="rId19"/>
    <p:sldId id="281" r:id="rId20"/>
    <p:sldId id="266" r:id="rId21"/>
    <p:sldId id="284" r:id="rId22"/>
    <p:sldId id="268" r:id="rId23"/>
    <p:sldId id="276" r:id="rId24"/>
    <p:sldId id="273"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5075"/>
    <a:srgbClr val="E76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7361" autoAdjust="0"/>
  </p:normalViewPr>
  <p:slideViewPr>
    <p:cSldViewPr snapToGrid="0">
      <p:cViewPr>
        <p:scale>
          <a:sx n="75" d="100"/>
          <a:sy n="75" d="100"/>
        </p:scale>
        <p:origin x="139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750F6-1D23-42EB-BC89-7CD446A8E264}"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4CDCB5E5-9E00-4679-B647-DDBF45739A54}">
      <dgm:prSet/>
      <dgm:spPr/>
      <dgm:t>
        <a:bodyPr/>
        <a:lstStyle/>
        <a:p>
          <a:pPr>
            <a:defRPr b="1"/>
          </a:pPr>
          <a:r>
            <a:rPr lang="en-US"/>
            <a:t>30 May</a:t>
          </a:r>
        </a:p>
      </dgm:t>
    </dgm:pt>
    <dgm:pt modelId="{D5151E15-08FF-4AAC-AC1D-E6E907F6B115}" type="parTrans" cxnId="{704B102E-D810-45E1-8457-CE461350B924}">
      <dgm:prSet/>
      <dgm:spPr/>
      <dgm:t>
        <a:bodyPr/>
        <a:lstStyle/>
        <a:p>
          <a:endParaRPr lang="en-US"/>
        </a:p>
      </dgm:t>
    </dgm:pt>
    <dgm:pt modelId="{98362A16-9D9C-45ED-A9AD-05A5CA32CE4A}" type="sibTrans" cxnId="{704B102E-D810-45E1-8457-CE461350B924}">
      <dgm:prSet/>
      <dgm:spPr/>
      <dgm:t>
        <a:bodyPr/>
        <a:lstStyle/>
        <a:p>
          <a:endParaRPr lang="en-US"/>
        </a:p>
      </dgm:t>
    </dgm:pt>
    <dgm:pt modelId="{96C9E003-EBF8-48BE-BEE0-AA41BFFEA29D}">
      <dgm:prSet/>
      <dgm:spPr/>
      <dgm:t>
        <a:bodyPr/>
        <a:lstStyle/>
        <a:p>
          <a:r>
            <a:rPr lang="en-US" dirty="0"/>
            <a:t>Intro &amp; setup</a:t>
          </a:r>
        </a:p>
      </dgm:t>
    </dgm:pt>
    <dgm:pt modelId="{F4AF5196-D531-4DB6-9BC7-ED3C84D2C6AD}" type="parTrans" cxnId="{F3027FB1-BB22-424E-B25B-2981EE067278}">
      <dgm:prSet/>
      <dgm:spPr/>
      <dgm:t>
        <a:bodyPr/>
        <a:lstStyle/>
        <a:p>
          <a:endParaRPr lang="en-US"/>
        </a:p>
      </dgm:t>
    </dgm:pt>
    <dgm:pt modelId="{6CCE98D8-7827-4F7A-B143-116D0AA5AA21}" type="sibTrans" cxnId="{F3027FB1-BB22-424E-B25B-2981EE067278}">
      <dgm:prSet/>
      <dgm:spPr/>
      <dgm:t>
        <a:bodyPr/>
        <a:lstStyle/>
        <a:p>
          <a:endParaRPr lang="en-US"/>
        </a:p>
      </dgm:t>
    </dgm:pt>
    <dgm:pt modelId="{353C015F-12FF-4E79-8D96-894026C24C47}">
      <dgm:prSet/>
      <dgm:spPr/>
      <dgm:t>
        <a:bodyPr/>
        <a:lstStyle/>
        <a:p>
          <a:pPr>
            <a:defRPr b="1"/>
          </a:pPr>
          <a:r>
            <a:rPr lang="en-US"/>
            <a:t>6 June</a:t>
          </a:r>
        </a:p>
      </dgm:t>
    </dgm:pt>
    <dgm:pt modelId="{918307D5-21A3-47E8-B7E8-EFA0876F3A8B}" type="parTrans" cxnId="{9101624F-B243-4609-B244-5D334CBEAB7B}">
      <dgm:prSet/>
      <dgm:spPr/>
      <dgm:t>
        <a:bodyPr/>
        <a:lstStyle/>
        <a:p>
          <a:endParaRPr lang="en-US"/>
        </a:p>
      </dgm:t>
    </dgm:pt>
    <dgm:pt modelId="{B91E3256-69F5-46DB-895D-417E8E048FD9}" type="sibTrans" cxnId="{9101624F-B243-4609-B244-5D334CBEAB7B}">
      <dgm:prSet/>
      <dgm:spPr/>
      <dgm:t>
        <a:bodyPr/>
        <a:lstStyle/>
        <a:p>
          <a:endParaRPr lang="en-US"/>
        </a:p>
      </dgm:t>
    </dgm:pt>
    <dgm:pt modelId="{ED4610BB-6E3E-4B73-99D7-22B3625482D6}">
      <dgm:prSet/>
      <dgm:spPr/>
      <dgm:t>
        <a:bodyPr/>
        <a:lstStyle/>
        <a:p>
          <a:r>
            <a:rPr lang="en-US"/>
            <a:t>MR fundamentals</a:t>
          </a:r>
        </a:p>
      </dgm:t>
    </dgm:pt>
    <dgm:pt modelId="{FBDE2FB1-6013-4D02-BBBA-1633024062D0}" type="parTrans" cxnId="{D3997084-0CFF-45F2-AAE6-CE57E3AAFCDB}">
      <dgm:prSet/>
      <dgm:spPr/>
      <dgm:t>
        <a:bodyPr/>
        <a:lstStyle/>
        <a:p>
          <a:endParaRPr lang="en-US"/>
        </a:p>
      </dgm:t>
    </dgm:pt>
    <dgm:pt modelId="{3777D866-DF87-42E4-AC5E-A973EE04C42F}" type="sibTrans" cxnId="{D3997084-0CFF-45F2-AAE6-CE57E3AAFCDB}">
      <dgm:prSet/>
      <dgm:spPr/>
      <dgm:t>
        <a:bodyPr/>
        <a:lstStyle/>
        <a:p>
          <a:endParaRPr lang="en-US"/>
        </a:p>
      </dgm:t>
    </dgm:pt>
    <dgm:pt modelId="{9F8C5494-48E9-4296-AE17-4DBD783DF976}">
      <dgm:prSet/>
      <dgm:spPr/>
      <dgm:t>
        <a:bodyPr/>
        <a:lstStyle/>
        <a:p>
          <a:pPr>
            <a:defRPr b="1"/>
          </a:pPr>
          <a:r>
            <a:rPr lang="en-US"/>
            <a:t>13 June</a:t>
          </a:r>
        </a:p>
      </dgm:t>
    </dgm:pt>
    <dgm:pt modelId="{678C3462-3961-4660-858C-E2EFFFFA7060}" type="parTrans" cxnId="{EE493E8A-251A-42F0-B2E4-D692FBC235F3}">
      <dgm:prSet/>
      <dgm:spPr/>
      <dgm:t>
        <a:bodyPr/>
        <a:lstStyle/>
        <a:p>
          <a:endParaRPr lang="en-US"/>
        </a:p>
      </dgm:t>
    </dgm:pt>
    <dgm:pt modelId="{FF037B21-BD9D-4394-88CE-C7EBF824EFC9}" type="sibTrans" cxnId="{EE493E8A-251A-42F0-B2E4-D692FBC235F3}">
      <dgm:prSet/>
      <dgm:spPr/>
      <dgm:t>
        <a:bodyPr/>
        <a:lstStyle/>
        <a:p>
          <a:endParaRPr lang="en-US"/>
        </a:p>
      </dgm:t>
    </dgm:pt>
    <dgm:pt modelId="{112D240D-9CA5-49D7-8640-8C8A19A5C897}">
      <dgm:prSet/>
      <dgm:spPr/>
      <dgm:t>
        <a:bodyPr/>
        <a:lstStyle/>
        <a:p>
          <a:r>
            <a:rPr lang="en-US"/>
            <a:t>Data Org. / BIDS</a:t>
          </a:r>
        </a:p>
      </dgm:t>
    </dgm:pt>
    <dgm:pt modelId="{24CCD92F-DE59-4EC6-9B25-21BA1C9E0D3E}" type="parTrans" cxnId="{1E875974-0AC7-4628-90A5-EE236CE74FF0}">
      <dgm:prSet/>
      <dgm:spPr/>
      <dgm:t>
        <a:bodyPr/>
        <a:lstStyle/>
        <a:p>
          <a:endParaRPr lang="en-US"/>
        </a:p>
      </dgm:t>
    </dgm:pt>
    <dgm:pt modelId="{23757D09-8C20-4CB1-98B3-9665FA5F9122}" type="sibTrans" cxnId="{1E875974-0AC7-4628-90A5-EE236CE74FF0}">
      <dgm:prSet/>
      <dgm:spPr/>
      <dgm:t>
        <a:bodyPr/>
        <a:lstStyle/>
        <a:p>
          <a:endParaRPr lang="en-US"/>
        </a:p>
      </dgm:t>
    </dgm:pt>
    <dgm:pt modelId="{901B8949-5FB6-4F13-BD60-B4AEDEE1BA18}">
      <dgm:prSet/>
      <dgm:spPr/>
      <dgm:t>
        <a:bodyPr/>
        <a:lstStyle/>
        <a:p>
          <a:pPr>
            <a:defRPr b="1"/>
          </a:pPr>
          <a:r>
            <a:rPr lang="en-US"/>
            <a:t>20 June</a:t>
          </a:r>
        </a:p>
      </dgm:t>
    </dgm:pt>
    <dgm:pt modelId="{37199701-E4A6-4F83-8FB3-C8B5A82F9EA2}" type="parTrans" cxnId="{9D2FC1F2-EBFE-4BBE-9700-ADB92CE59895}">
      <dgm:prSet/>
      <dgm:spPr/>
      <dgm:t>
        <a:bodyPr/>
        <a:lstStyle/>
        <a:p>
          <a:endParaRPr lang="en-US"/>
        </a:p>
      </dgm:t>
    </dgm:pt>
    <dgm:pt modelId="{816F324C-4134-4224-994C-9AB4D5B5397E}" type="sibTrans" cxnId="{9D2FC1F2-EBFE-4BBE-9700-ADB92CE59895}">
      <dgm:prSet/>
      <dgm:spPr/>
      <dgm:t>
        <a:bodyPr/>
        <a:lstStyle/>
        <a:p>
          <a:endParaRPr lang="en-US"/>
        </a:p>
      </dgm:t>
    </dgm:pt>
    <dgm:pt modelId="{1FC1C9A4-5420-49E8-B32A-3509554A560C}">
      <dgm:prSet/>
      <dgm:spPr/>
      <dgm:t>
        <a:bodyPr/>
        <a:lstStyle/>
        <a:p>
          <a:r>
            <a:rPr lang="en-US"/>
            <a:t>Preprocessing / Containers</a:t>
          </a:r>
        </a:p>
      </dgm:t>
    </dgm:pt>
    <dgm:pt modelId="{521950FF-58EA-4DD5-9EDC-F94D68E9BBEE}" type="parTrans" cxnId="{897EA8E4-7BEE-454C-962F-0DF64AB13027}">
      <dgm:prSet/>
      <dgm:spPr/>
      <dgm:t>
        <a:bodyPr/>
        <a:lstStyle/>
        <a:p>
          <a:endParaRPr lang="en-US"/>
        </a:p>
      </dgm:t>
    </dgm:pt>
    <dgm:pt modelId="{A5739218-729E-4247-BCA9-D3342B24023D}" type="sibTrans" cxnId="{897EA8E4-7BEE-454C-962F-0DF64AB13027}">
      <dgm:prSet/>
      <dgm:spPr/>
      <dgm:t>
        <a:bodyPr/>
        <a:lstStyle/>
        <a:p>
          <a:endParaRPr lang="en-US"/>
        </a:p>
      </dgm:t>
    </dgm:pt>
    <dgm:pt modelId="{30382F6C-C615-4E52-81E4-387671721100}">
      <dgm:prSet/>
      <dgm:spPr/>
      <dgm:t>
        <a:bodyPr/>
        <a:lstStyle/>
        <a:p>
          <a:pPr>
            <a:defRPr b="1"/>
          </a:pPr>
          <a:r>
            <a:rPr lang="en-US"/>
            <a:t>27 June</a:t>
          </a:r>
        </a:p>
      </dgm:t>
    </dgm:pt>
    <dgm:pt modelId="{95BF7351-A9C0-4AEB-A3FE-B2503159B5A4}" type="parTrans" cxnId="{2BF36394-58AA-4558-A542-0B6E6ECDF4BD}">
      <dgm:prSet/>
      <dgm:spPr/>
      <dgm:t>
        <a:bodyPr/>
        <a:lstStyle/>
        <a:p>
          <a:endParaRPr lang="en-US"/>
        </a:p>
      </dgm:t>
    </dgm:pt>
    <dgm:pt modelId="{462BD218-91D5-4FD6-85CE-65CDF582ACCE}" type="sibTrans" cxnId="{2BF36394-58AA-4558-A542-0B6E6ECDF4BD}">
      <dgm:prSet/>
      <dgm:spPr/>
      <dgm:t>
        <a:bodyPr/>
        <a:lstStyle/>
        <a:p>
          <a:endParaRPr lang="en-US"/>
        </a:p>
      </dgm:t>
    </dgm:pt>
    <dgm:pt modelId="{15541F2C-D071-4ED5-AEB1-31DC495CADA6}">
      <dgm:prSet/>
      <dgm:spPr/>
      <dgm:t>
        <a:bodyPr/>
        <a:lstStyle/>
        <a:p>
          <a:r>
            <a:rPr lang="en-US"/>
            <a:t>Running fMRIPrep</a:t>
          </a:r>
        </a:p>
      </dgm:t>
    </dgm:pt>
    <dgm:pt modelId="{213288E9-88E9-41C0-9836-474CE7DD71DC}" type="parTrans" cxnId="{5CAAC00A-C035-41FF-B42C-D7909D160234}">
      <dgm:prSet/>
      <dgm:spPr/>
      <dgm:t>
        <a:bodyPr/>
        <a:lstStyle/>
        <a:p>
          <a:endParaRPr lang="en-US"/>
        </a:p>
      </dgm:t>
    </dgm:pt>
    <dgm:pt modelId="{DB9503AC-F420-495F-9753-A24F267C3BB7}" type="sibTrans" cxnId="{5CAAC00A-C035-41FF-B42C-D7909D160234}">
      <dgm:prSet/>
      <dgm:spPr/>
      <dgm:t>
        <a:bodyPr/>
        <a:lstStyle/>
        <a:p>
          <a:endParaRPr lang="en-US"/>
        </a:p>
      </dgm:t>
    </dgm:pt>
    <dgm:pt modelId="{F7A1C688-EF33-4C80-B5A6-BE8C291F2489}">
      <dgm:prSet/>
      <dgm:spPr/>
      <dgm:t>
        <a:bodyPr/>
        <a:lstStyle/>
        <a:p>
          <a:pPr>
            <a:defRPr b="1"/>
          </a:pPr>
          <a:r>
            <a:rPr lang="en-US"/>
            <a:t>7 Apr.</a:t>
          </a:r>
        </a:p>
      </dgm:t>
    </dgm:pt>
    <dgm:pt modelId="{48AB7684-068E-4493-A9FA-17A03E446BA5}" type="parTrans" cxnId="{0D35D922-0BA8-4EC4-AB8C-2E0A975B6AC2}">
      <dgm:prSet/>
      <dgm:spPr/>
      <dgm:t>
        <a:bodyPr/>
        <a:lstStyle/>
        <a:p>
          <a:endParaRPr lang="en-US"/>
        </a:p>
      </dgm:t>
    </dgm:pt>
    <dgm:pt modelId="{A4B167B1-531E-44F9-A8FA-AA55574C0FAA}" type="sibTrans" cxnId="{0D35D922-0BA8-4EC4-AB8C-2E0A975B6AC2}">
      <dgm:prSet/>
      <dgm:spPr/>
      <dgm:t>
        <a:bodyPr/>
        <a:lstStyle/>
        <a:p>
          <a:endParaRPr lang="en-US"/>
        </a:p>
      </dgm:t>
    </dgm:pt>
    <dgm:pt modelId="{F70C9819-D00E-4B50-8ED4-F8C340AC5F29}">
      <dgm:prSet/>
      <dgm:spPr/>
      <dgm:t>
        <a:bodyPr/>
        <a:lstStyle/>
        <a:p>
          <a:r>
            <a:rPr lang="en-US" b="1" dirty="0"/>
            <a:t>Holiday</a:t>
          </a:r>
        </a:p>
      </dgm:t>
    </dgm:pt>
    <dgm:pt modelId="{58607359-D03E-482A-8F33-F12DD5B6204A}" type="parTrans" cxnId="{FE451166-4BDB-4506-97AC-CFC85A208A48}">
      <dgm:prSet/>
      <dgm:spPr/>
      <dgm:t>
        <a:bodyPr/>
        <a:lstStyle/>
        <a:p>
          <a:endParaRPr lang="en-US"/>
        </a:p>
      </dgm:t>
    </dgm:pt>
    <dgm:pt modelId="{B738167E-1626-4295-82A2-229CED3E8027}" type="sibTrans" cxnId="{FE451166-4BDB-4506-97AC-CFC85A208A48}">
      <dgm:prSet/>
      <dgm:spPr/>
      <dgm:t>
        <a:bodyPr/>
        <a:lstStyle/>
        <a:p>
          <a:endParaRPr lang="en-US"/>
        </a:p>
      </dgm:t>
    </dgm:pt>
    <dgm:pt modelId="{B149168C-CD9B-44D0-846D-4D6D97DB1563}" type="pres">
      <dgm:prSet presAssocID="{268750F6-1D23-42EB-BC89-7CD446A8E264}" presName="root" presStyleCnt="0">
        <dgm:presLayoutVars>
          <dgm:chMax/>
          <dgm:chPref/>
          <dgm:animLvl val="lvl"/>
        </dgm:presLayoutVars>
      </dgm:prSet>
      <dgm:spPr/>
    </dgm:pt>
    <dgm:pt modelId="{4D33A64F-D088-4B49-A93D-F7C784072E27}" type="pres">
      <dgm:prSet presAssocID="{268750F6-1D23-42EB-BC89-7CD446A8E264}"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2E092B04-E3A3-4B09-87B6-CEBA2826954E}" type="pres">
      <dgm:prSet presAssocID="{268750F6-1D23-42EB-BC89-7CD446A8E264}" presName="nodes" presStyleCnt="0">
        <dgm:presLayoutVars>
          <dgm:chMax/>
          <dgm:chPref/>
          <dgm:animLvl val="lvl"/>
        </dgm:presLayoutVars>
      </dgm:prSet>
      <dgm:spPr/>
    </dgm:pt>
    <dgm:pt modelId="{7CE082C5-7D5E-41CF-9AA4-2EDF8199F059}" type="pres">
      <dgm:prSet presAssocID="{4CDCB5E5-9E00-4679-B647-DDBF45739A54}" presName="composite" presStyleCnt="0"/>
      <dgm:spPr/>
    </dgm:pt>
    <dgm:pt modelId="{8225F5A3-D994-43EB-A7E6-F26DB039B3B3}" type="pres">
      <dgm:prSet presAssocID="{4CDCB5E5-9E00-4679-B647-DDBF45739A54}"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80052A6-F514-4D5C-BB27-BB3B0E80B9C4}" type="pres">
      <dgm:prSet presAssocID="{4CDCB5E5-9E00-4679-B647-DDBF45739A54}" presName="DropPinPlaceHolder" presStyleCnt="0"/>
      <dgm:spPr/>
    </dgm:pt>
    <dgm:pt modelId="{54D29A89-D35C-4A86-B2B8-E85761DABBFA}" type="pres">
      <dgm:prSet presAssocID="{4CDCB5E5-9E00-4679-B647-DDBF45739A54}" presName="DropPin" presStyleLbl="alignNode1" presStyleIdx="0" presStyleCnt="6"/>
      <dgm:spPr/>
    </dgm:pt>
    <dgm:pt modelId="{5543FD16-A3EF-48A0-92B0-C1812122F615}" type="pres">
      <dgm:prSet presAssocID="{4CDCB5E5-9E00-4679-B647-DDBF45739A54}" presName="Ellipse" presStyleLbl="fgAcc1" presStyleIdx="1" presStyleCnt="7"/>
      <dgm:spPr>
        <a:solidFill>
          <a:schemeClr val="lt1">
            <a:alpha val="90000"/>
            <a:hueOff val="0"/>
            <a:satOff val="0"/>
            <a:lumOff val="0"/>
            <a:alphaOff val="0"/>
          </a:schemeClr>
        </a:solidFill>
        <a:ln w="19050" cap="flat" cmpd="sng" algn="ctr">
          <a:noFill/>
          <a:prstDash val="solid"/>
          <a:miter lim="800000"/>
        </a:ln>
        <a:effectLst/>
      </dgm:spPr>
    </dgm:pt>
    <dgm:pt modelId="{CCCD6093-77E2-4475-A54A-60D84629B785}" type="pres">
      <dgm:prSet presAssocID="{4CDCB5E5-9E00-4679-B647-DDBF45739A54}" presName="L2TextContainer" presStyleLbl="revTx" presStyleIdx="0" presStyleCnt="12">
        <dgm:presLayoutVars>
          <dgm:bulletEnabled val="1"/>
        </dgm:presLayoutVars>
      </dgm:prSet>
      <dgm:spPr/>
    </dgm:pt>
    <dgm:pt modelId="{246327BF-F94F-4FF5-902A-FA9CF90275F4}" type="pres">
      <dgm:prSet presAssocID="{4CDCB5E5-9E00-4679-B647-DDBF45739A54}" presName="L1TextContainer" presStyleLbl="revTx" presStyleIdx="1" presStyleCnt="12">
        <dgm:presLayoutVars>
          <dgm:chMax val="1"/>
          <dgm:chPref val="1"/>
          <dgm:bulletEnabled val="1"/>
        </dgm:presLayoutVars>
      </dgm:prSet>
      <dgm:spPr/>
    </dgm:pt>
    <dgm:pt modelId="{8404AD4A-48C9-4282-8EBA-EA15CFA0F598}" type="pres">
      <dgm:prSet presAssocID="{4CDCB5E5-9E00-4679-B647-DDBF45739A54}"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EEBF1A22-07CC-465F-9A3A-0A18F6A30612}" type="pres">
      <dgm:prSet presAssocID="{4CDCB5E5-9E00-4679-B647-DDBF45739A54}" presName="EmptyPlaceHolder" presStyleCnt="0"/>
      <dgm:spPr/>
    </dgm:pt>
    <dgm:pt modelId="{BB814511-3451-48DA-986C-77FEC97CA4D7}" type="pres">
      <dgm:prSet presAssocID="{98362A16-9D9C-45ED-A9AD-05A5CA32CE4A}" presName="spaceBetweenRectangles" presStyleCnt="0"/>
      <dgm:spPr/>
    </dgm:pt>
    <dgm:pt modelId="{AB14C245-E1FB-4C21-A3CE-F36D70642CDF}" type="pres">
      <dgm:prSet presAssocID="{353C015F-12FF-4E79-8D96-894026C24C47}" presName="composite" presStyleCnt="0"/>
      <dgm:spPr/>
    </dgm:pt>
    <dgm:pt modelId="{57427652-19CC-45DB-BA5F-8D47018A6590}" type="pres">
      <dgm:prSet presAssocID="{353C015F-12FF-4E79-8D96-894026C24C47}" presName="ConnectorPoint" presStyleLbl="lnNode1" presStyleIdx="1" presStyleCnt="6"/>
      <dgm:spPr>
        <a:solidFill>
          <a:schemeClr val="accent2">
            <a:hueOff val="1288723"/>
            <a:satOff val="-3699"/>
            <a:lumOff val="-5922"/>
            <a:alphaOff val="0"/>
          </a:schemeClr>
        </a:solidFill>
        <a:ln w="6350" cap="flat" cmpd="sng" algn="ctr">
          <a:solidFill>
            <a:schemeClr val="lt1">
              <a:hueOff val="0"/>
              <a:satOff val="0"/>
              <a:lumOff val="0"/>
              <a:alphaOff val="0"/>
            </a:schemeClr>
          </a:solidFill>
          <a:prstDash val="solid"/>
          <a:miter lim="800000"/>
        </a:ln>
        <a:effectLst/>
      </dgm:spPr>
    </dgm:pt>
    <dgm:pt modelId="{F2012710-87F6-42F6-99B9-FBC7DC83B5D7}" type="pres">
      <dgm:prSet presAssocID="{353C015F-12FF-4E79-8D96-894026C24C47}" presName="DropPinPlaceHolder" presStyleCnt="0"/>
      <dgm:spPr/>
    </dgm:pt>
    <dgm:pt modelId="{059058C2-25F1-4FC7-B23B-8779B56ADB9D}" type="pres">
      <dgm:prSet presAssocID="{353C015F-12FF-4E79-8D96-894026C24C47}" presName="DropPin" presStyleLbl="alignNode1" presStyleIdx="1" presStyleCnt="6"/>
      <dgm:spPr/>
    </dgm:pt>
    <dgm:pt modelId="{691FA1C1-E541-4A0C-9805-7C8922674C69}" type="pres">
      <dgm:prSet presAssocID="{353C015F-12FF-4E79-8D96-894026C24C47}" presName="Ellipse" presStyleLbl="fgAcc1" presStyleIdx="2" presStyleCnt="7"/>
      <dgm:spPr>
        <a:solidFill>
          <a:schemeClr val="lt1">
            <a:alpha val="90000"/>
            <a:hueOff val="0"/>
            <a:satOff val="0"/>
            <a:lumOff val="0"/>
            <a:alphaOff val="0"/>
          </a:schemeClr>
        </a:solidFill>
        <a:ln w="19050" cap="flat" cmpd="sng" algn="ctr">
          <a:noFill/>
          <a:prstDash val="solid"/>
          <a:miter lim="800000"/>
        </a:ln>
        <a:effectLst/>
      </dgm:spPr>
    </dgm:pt>
    <dgm:pt modelId="{DBE79CFF-69D3-4AD5-BB24-8DC72472F653}" type="pres">
      <dgm:prSet presAssocID="{353C015F-12FF-4E79-8D96-894026C24C47}" presName="L2TextContainer" presStyleLbl="revTx" presStyleIdx="2" presStyleCnt="12">
        <dgm:presLayoutVars>
          <dgm:bulletEnabled val="1"/>
        </dgm:presLayoutVars>
      </dgm:prSet>
      <dgm:spPr/>
    </dgm:pt>
    <dgm:pt modelId="{4629ABD5-9BD7-400A-9C09-223FD0705AD4}" type="pres">
      <dgm:prSet presAssocID="{353C015F-12FF-4E79-8D96-894026C24C47}" presName="L1TextContainer" presStyleLbl="revTx" presStyleIdx="3" presStyleCnt="12">
        <dgm:presLayoutVars>
          <dgm:chMax val="1"/>
          <dgm:chPref val="1"/>
          <dgm:bulletEnabled val="1"/>
        </dgm:presLayoutVars>
      </dgm:prSet>
      <dgm:spPr/>
    </dgm:pt>
    <dgm:pt modelId="{DFFEECEF-CA38-4878-8775-A8DF3B4ADD76}" type="pres">
      <dgm:prSet presAssocID="{353C015F-12FF-4E79-8D96-894026C24C47}" presName="ConnectLine" presStyleLbl="sibTrans1D1" presStyleIdx="1" presStyleCnt="6"/>
      <dgm:spPr>
        <a:noFill/>
        <a:ln w="12700" cap="flat" cmpd="sng" algn="ctr">
          <a:solidFill>
            <a:schemeClr val="accent2">
              <a:hueOff val="1288723"/>
              <a:satOff val="-3699"/>
              <a:lumOff val="-5922"/>
              <a:alphaOff val="0"/>
            </a:schemeClr>
          </a:solidFill>
          <a:prstDash val="dash"/>
          <a:miter lim="800000"/>
        </a:ln>
        <a:effectLst/>
      </dgm:spPr>
    </dgm:pt>
    <dgm:pt modelId="{8E542120-18B8-41FB-9C6B-95C93FF781C8}" type="pres">
      <dgm:prSet presAssocID="{353C015F-12FF-4E79-8D96-894026C24C47}" presName="EmptyPlaceHolder" presStyleCnt="0"/>
      <dgm:spPr/>
    </dgm:pt>
    <dgm:pt modelId="{57C5C39A-2DE3-49E7-9661-0C9B4FB65E33}" type="pres">
      <dgm:prSet presAssocID="{B91E3256-69F5-46DB-895D-417E8E048FD9}" presName="spaceBetweenRectangles" presStyleCnt="0"/>
      <dgm:spPr/>
    </dgm:pt>
    <dgm:pt modelId="{3EB029FC-F19B-4F68-B9E9-CB3638E794B0}" type="pres">
      <dgm:prSet presAssocID="{9F8C5494-48E9-4296-AE17-4DBD783DF976}" presName="composite" presStyleCnt="0"/>
      <dgm:spPr/>
    </dgm:pt>
    <dgm:pt modelId="{F7B40749-D349-4EAE-A3A1-D09B8DC9EBF9}" type="pres">
      <dgm:prSet presAssocID="{9F8C5494-48E9-4296-AE17-4DBD783DF976}" presName="ConnectorPoint" presStyleLbl="lnNode1" presStyleIdx="2" presStyleCnt="6"/>
      <dgm:spPr>
        <a:solidFill>
          <a:schemeClr val="accent2">
            <a:hueOff val="2577445"/>
            <a:satOff val="-7397"/>
            <a:lumOff val="-11844"/>
            <a:alphaOff val="0"/>
          </a:schemeClr>
        </a:solidFill>
        <a:ln w="6350" cap="flat" cmpd="sng" algn="ctr">
          <a:solidFill>
            <a:schemeClr val="lt1">
              <a:hueOff val="0"/>
              <a:satOff val="0"/>
              <a:lumOff val="0"/>
              <a:alphaOff val="0"/>
            </a:schemeClr>
          </a:solidFill>
          <a:prstDash val="solid"/>
          <a:miter lim="800000"/>
        </a:ln>
        <a:effectLst/>
      </dgm:spPr>
    </dgm:pt>
    <dgm:pt modelId="{2088C21C-932C-4D99-887E-C11F0BDF8DDF}" type="pres">
      <dgm:prSet presAssocID="{9F8C5494-48E9-4296-AE17-4DBD783DF976}" presName="DropPinPlaceHolder" presStyleCnt="0"/>
      <dgm:spPr/>
    </dgm:pt>
    <dgm:pt modelId="{4C19CF90-7BD4-4C2D-892F-140E72120A90}" type="pres">
      <dgm:prSet presAssocID="{9F8C5494-48E9-4296-AE17-4DBD783DF976}" presName="DropPin" presStyleLbl="alignNode1" presStyleIdx="2" presStyleCnt="6"/>
      <dgm:spPr/>
    </dgm:pt>
    <dgm:pt modelId="{952165AD-9B29-4188-B4A7-3A5726C160B5}" type="pres">
      <dgm:prSet presAssocID="{9F8C5494-48E9-4296-AE17-4DBD783DF976}" presName="Ellipse" presStyleLbl="fgAcc1" presStyleIdx="3" presStyleCnt="7"/>
      <dgm:spPr>
        <a:solidFill>
          <a:schemeClr val="lt1">
            <a:alpha val="90000"/>
            <a:hueOff val="0"/>
            <a:satOff val="0"/>
            <a:lumOff val="0"/>
            <a:alphaOff val="0"/>
          </a:schemeClr>
        </a:solidFill>
        <a:ln w="19050" cap="flat" cmpd="sng" algn="ctr">
          <a:noFill/>
          <a:prstDash val="solid"/>
          <a:miter lim="800000"/>
        </a:ln>
        <a:effectLst/>
      </dgm:spPr>
    </dgm:pt>
    <dgm:pt modelId="{BCEB7963-BDE7-4C35-9F0A-57454D1905FB}" type="pres">
      <dgm:prSet presAssocID="{9F8C5494-48E9-4296-AE17-4DBD783DF976}" presName="L2TextContainer" presStyleLbl="revTx" presStyleIdx="4" presStyleCnt="12">
        <dgm:presLayoutVars>
          <dgm:bulletEnabled val="1"/>
        </dgm:presLayoutVars>
      </dgm:prSet>
      <dgm:spPr/>
    </dgm:pt>
    <dgm:pt modelId="{2CABE82F-5E0B-4E0D-99F0-75ADF0271101}" type="pres">
      <dgm:prSet presAssocID="{9F8C5494-48E9-4296-AE17-4DBD783DF976}" presName="L1TextContainer" presStyleLbl="revTx" presStyleIdx="5" presStyleCnt="12">
        <dgm:presLayoutVars>
          <dgm:chMax val="1"/>
          <dgm:chPref val="1"/>
          <dgm:bulletEnabled val="1"/>
        </dgm:presLayoutVars>
      </dgm:prSet>
      <dgm:spPr/>
    </dgm:pt>
    <dgm:pt modelId="{6BE4E460-8BC7-4B2B-97EB-2C2B524220F8}" type="pres">
      <dgm:prSet presAssocID="{9F8C5494-48E9-4296-AE17-4DBD783DF976}" presName="ConnectLine" presStyleLbl="sibTrans1D1" presStyleIdx="2" presStyleCnt="6"/>
      <dgm:spPr>
        <a:noFill/>
        <a:ln w="12700" cap="flat" cmpd="sng" algn="ctr">
          <a:solidFill>
            <a:schemeClr val="accent2">
              <a:hueOff val="2577445"/>
              <a:satOff val="-7397"/>
              <a:lumOff val="-11844"/>
              <a:alphaOff val="0"/>
            </a:schemeClr>
          </a:solidFill>
          <a:prstDash val="dash"/>
          <a:miter lim="800000"/>
        </a:ln>
        <a:effectLst/>
      </dgm:spPr>
    </dgm:pt>
    <dgm:pt modelId="{E752C8B5-0B26-4CCB-9888-CDFD0E93B0D6}" type="pres">
      <dgm:prSet presAssocID="{9F8C5494-48E9-4296-AE17-4DBD783DF976}" presName="EmptyPlaceHolder" presStyleCnt="0"/>
      <dgm:spPr/>
    </dgm:pt>
    <dgm:pt modelId="{9F4A168C-7998-4332-8ED7-28BD7D9516C5}" type="pres">
      <dgm:prSet presAssocID="{FF037B21-BD9D-4394-88CE-C7EBF824EFC9}" presName="spaceBetweenRectangles" presStyleCnt="0"/>
      <dgm:spPr/>
    </dgm:pt>
    <dgm:pt modelId="{4D8D83E4-576A-43BF-866A-736C8AB5FACA}" type="pres">
      <dgm:prSet presAssocID="{901B8949-5FB6-4F13-BD60-B4AEDEE1BA18}" presName="composite" presStyleCnt="0"/>
      <dgm:spPr/>
    </dgm:pt>
    <dgm:pt modelId="{24CDFDD9-0461-42C0-8964-F6F80FD7DE75}" type="pres">
      <dgm:prSet presAssocID="{901B8949-5FB6-4F13-BD60-B4AEDEE1BA18}" presName="ConnectorPoint" presStyleLbl="lnNode1" presStyleIdx="3" presStyleCnt="6"/>
      <dgm:spPr>
        <a:solidFill>
          <a:schemeClr val="accent2">
            <a:hueOff val="3866169"/>
            <a:satOff val="-11096"/>
            <a:lumOff val="-17765"/>
            <a:alphaOff val="0"/>
          </a:schemeClr>
        </a:solidFill>
        <a:ln w="6350" cap="flat" cmpd="sng" algn="ctr">
          <a:solidFill>
            <a:schemeClr val="lt1">
              <a:hueOff val="0"/>
              <a:satOff val="0"/>
              <a:lumOff val="0"/>
              <a:alphaOff val="0"/>
            </a:schemeClr>
          </a:solidFill>
          <a:prstDash val="solid"/>
          <a:miter lim="800000"/>
        </a:ln>
        <a:effectLst/>
      </dgm:spPr>
    </dgm:pt>
    <dgm:pt modelId="{E93AFC44-0261-4787-8D94-331BEA764560}" type="pres">
      <dgm:prSet presAssocID="{901B8949-5FB6-4F13-BD60-B4AEDEE1BA18}" presName="DropPinPlaceHolder" presStyleCnt="0"/>
      <dgm:spPr/>
    </dgm:pt>
    <dgm:pt modelId="{BE4AD3CF-6C97-45F8-859E-5C5809819A66}" type="pres">
      <dgm:prSet presAssocID="{901B8949-5FB6-4F13-BD60-B4AEDEE1BA18}" presName="DropPin" presStyleLbl="alignNode1" presStyleIdx="3" presStyleCnt="6"/>
      <dgm:spPr/>
    </dgm:pt>
    <dgm:pt modelId="{C3B90020-48DB-4AF5-A55E-6BA7C9F98FC7}" type="pres">
      <dgm:prSet presAssocID="{901B8949-5FB6-4F13-BD60-B4AEDEE1BA18}" presName="Ellipse" presStyleLbl="fgAcc1" presStyleIdx="4" presStyleCnt="7"/>
      <dgm:spPr>
        <a:solidFill>
          <a:schemeClr val="lt1">
            <a:alpha val="90000"/>
            <a:hueOff val="0"/>
            <a:satOff val="0"/>
            <a:lumOff val="0"/>
            <a:alphaOff val="0"/>
          </a:schemeClr>
        </a:solidFill>
        <a:ln w="19050" cap="flat" cmpd="sng" algn="ctr">
          <a:noFill/>
          <a:prstDash val="solid"/>
          <a:miter lim="800000"/>
        </a:ln>
        <a:effectLst/>
      </dgm:spPr>
    </dgm:pt>
    <dgm:pt modelId="{15F94FC0-E801-4797-B379-B47C7B88BF05}" type="pres">
      <dgm:prSet presAssocID="{901B8949-5FB6-4F13-BD60-B4AEDEE1BA18}" presName="L2TextContainer" presStyleLbl="revTx" presStyleIdx="6" presStyleCnt="12">
        <dgm:presLayoutVars>
          <dgm:bulletEnabled val="1"/>
        </dgm:presLayoutVars>
      </dgm:prSet>
      <dgm:spPr/>
    </dgm:pt>
    <dgm:pt modelId="{28674518-FAC9-4D80-89AB-D45403B4FD44}" type="pres">
      <dgm:prSet presAssocID="{901B8949-5FB6-4F13-BD60-B4AEDEE1BA18}" presName="L1TextContainer" presStyleLbl="revTx" presStyleIdx="7" presStyleCnt="12">
        <dgm:presLayoutVars>
          <dgm:chMax val="1"/>
          <dgm:chPref val="1"/>
          <dgm:bulletEnabled val="1"/>
        </dgm:presLayoutVars>
      </dgm:prSet>
      <dgm:spPr/>
    </dgm:pt>
    <dgm:pt modelId="{1CBEA7C0-063D-4923-A1B6-35A370D38A58}" type="pres">
      <dgm:prSet presAssocID="{901B8949-5FB6-4F13-BD60-B4AEDEE1BA18}" presName="ConnectLine" presStyleLbl="sibTrans1D1" presStyleIdx="3" presStyleCnt="6"/>
      <dgm:spPr>
        <a:noFill/>
        <a:ln w="12700" cap="flat" cmpd="sng" algn="ctr">
          <a:solidFill>
            <a:schemeClr val="accent2">
              <a:hueOff val="3866169"/>
              <a:satOff val="-11096"/>
              <a:lumOff val="-17765"/>
              <a:alphaOff val="0"/>
            </a:schemeClr>
          </a:solidFill>
          <a:prstDash val="dash"/>
          <a:miter lim="800000"/>
        </a:ln>
        <a:effectLst/>
      </dgm:spPr>
    </dgm:pt>
    <dgm:pt modelId="{B52484A1-9306-4A48-B306-8F31A880A591}" type="pres">
      <dgm:prSet presAssocID="{901B8949-5FB6-4F13-BD60-B4AEDEE1BA18}" presName="EmptyPlaceHolder" presStyleCnt="0"/>
      <dgm:spPr/>
    </dgm:pt>
    <dgm:pt modelId="{B4E35DFA-262A-4F63-8A29-949ECD09A0C1}" type="pres">
      <dgm:prSet presAssocID="{816F324C-4134-4224-994C-9AB4D5B5397E}" presName="spaceBetweenRectangles" presStyleCnt="0"/>
      <dgm:spPr/>
    </dgm:pt>
    <dgm:pt modelId="{58C203F6-677C-493E-86E0-AF12D6C17D5C}" type="pres">
      <dgm:prSet presAssocID="{30382F6C-C615-4E52-81E4-387671721100}" presName="composite" presStyleCnt="0"/>
      <dgm:spPr/>
    </dgm:pt>
    <dgm:pt modelId="{945C49CB-053D-4144-B0E1-DBE4237F2654}" type="pres">
      <dgm:prSet presAssocID="{30382F6C-C615-4E52-81E4-387671721100}" presName="ConnectorPoint" presStyleLbl="lnNode1" presStyleIdx="4" presStyleCnt="6"/>
      <dgm:spPr>
        <a:solidFill>
          <a:schemeClr val="accent2">
            <a:hueOff val="5154891"/>
            <a:satOff val="-14794"/>
            <a:lumOff val="-23687"/>
            <a:alphaOff val="0"/>
          </a:schemeClr>
        </a:solidFill>
        <a:ln w="6350" cap="flat" cmpd="sng" algn="ctr">
          <a:solidFill>
            <a:schemeClr val="lt1">
              <a:hueOff val="0"/>
              <a:satOff val="0"/>
              <a:lumOff val="0"/>
              <a:alphaOff val="0"/>
            </a:schemeClr>
          </a:solidFill>
          <a:prstDash val="solid"/>
          <a:miter lim="800000"/>
        </a:ln>
        <a:effectLst/>
      </dgm:spPr>
    </dgm:pt>
    <dgm:pt modelId="{2EC54C02-3932-4C99-BFAA-11FBE1152C23}" type="pres">
      <dgm:prSet presAssocID="{30382F6C-C615-4E52-81E4-387671721100}" presName="DropPinPlaceHolder" presStyleCnt="0"/>
      <dgm:spPr/>
    </dgm:pt>
    <dgm:pt modelId="{DB88A5EF-1779-4E48-9ABB-1E9BFCE807E7}" type="pres">
      <dgm:prSet presAssocID="{30382F6C-C615-4E52-81E4-387671721100}" presName="DropPin" presStyleLbl="alignNode1" presStyleIdx="4" presStyleCnt="6"/>
      <dgm:spPr/>
    </dgm:pt>
    <dgm:pt modelId="{59B0CAEE-DDA9-4A65-9298-F0CD9FD3E865}" type="pres">
      <dgm:prSet presAssocID="{30382F6C-C615-4E52-81E4-387671721100}" presName="Ellipse" presStyleLbl="fgAcc1" presStyleIdx="5" presStyleCnt="7"/>
      <dgm:spPr>
        <a:solidFill>
          <a:schemeClr val="lt1">
            <a:alpha val="90000"/>
            <a:hueOff val="0"/>
            <a:satOff val="0"/>
            <a:lumOff val="0"/>
            <a:alphaOff val="0"/>
          </a:schemeClr>
        </a:solidFill>
        <a:ln w="19050" cap="flat" cmpd="sng" algn="ctr">
          <a:noFill/>
          <a:prstDash val="solid"/>
          <a:miter lim="800000"/>
        </a:ln>
        <a:effectLst/>
      </dgm:spPr>
    </dgm:pt>
    <dgm:pt modelId="{EAA8E3B6-2315-4950-991A-3A8A85626686}" type="pres">
      <dgm:prSet presAssocID="{30382F6C-C615-4E52-81E4-387671721100}" presName="L2TextContainer" presStyleLbl="revTx" presStyleIdx="8" presStyleCnt="12">
        <dgm:presLayoutVars>
          <dgm:bulletEnabled val="1"/>
        </dgm:presLayoutVars>
      </dgm:prSet>
      <dgm:spPr/>
    </dgm:pt>
    <dgm:pt modelId="{AF83DA2F-A17A-435C-99BC-EC73F587CDC0}" type="pres">
      <dgm:prSet presAssocID="{30382F6C-C615-4E52-81E4-387671721100}" presName="L1TextContainer" presStyleLbl="revTx" presStyleIdx="9" presStyleCnt="12">
        <dgm:presLayoutVars>
          <dgm:chMax val="1"/>
          <dgm:chPref val="1"/>
          <dgm:bulletEnabled val="1"/>
        </dgm:presLayoutVars>
      </dgm:prSet>
      <dgm:spPr/>
    </dgm:pt>
    <dgm:pt modelId="{4ABFC3BF-BF5A-4430-98D6-9C980A6C22C9}" type="pres">
      <dgm:prSet presAssocID="{30382F6C-C615-4E52-81E4-387671721100}" presName="ConnectLine" presStyleLbl="sibTrans1D1" presStyleIdx="4" presStyleCnt="6"/>
      <dgm:spPr>
        <a:noFill/>
        <a:ln w="12700" cap="flat" cmpd="sng" algn="ctr">
          <a:solidFill>
            <a:schemeClr val="accent2">
              <a:hueOff val="5154891"/>
              <a:satOff val="-14794"/>
              <a:lumOff val="-23687"/>
              <a:alphaOff val="0"/>
            </a:schemeClr>
          </a:solidFill>
          <a:prstDash val="dash"/>
          <a:miter lim="800000"/>
        </a:ln>
        <a:effectLst/>
      </dgm:spPr>
    </dgm:pt>
    <dgm:pt modelId="{72D7876D-EF1F-4471-98EE-E1EF4FA9A020}" type="pres">
      <dgm:prSet presAssocID="{30382F6C-C615-4E52-81E4-387671721100}" presName="EmptyPlaceHolder" presStyleCnt="0"/>
      <dgm:spPr/>
    </dgm:pt>
    <dgm:pt modelId="{8347997F-7311-43DE-A155-47367DF67151}" type="pres">
      <dgm:prSet presAssocID="{462BD218-91D5-4FD6-85CE-65CDF582ACCE}" presName="spaceBetweenRectangles" presStyleCnt="0"/>
      <dgm:spPr/>
    </dgm:pt>
    <dgm:pt modelId="{F013AB80-B6F5-42E8-9615-7062D35C91F7}" type="pres">
      <dgm:prSet presAssocID="{F7A1C688-EF33-4C80-B5A6-BE8C291F2489}" presName="composite" presStyleCnt="0"/>
      <dgm:spPr/>
    </dgm:pt>
    <dgm:pt modelId="{4D1048E1-3660-4802-B1A6-685F85A5B1E7}" type="pres">
      <dgm:prSet presAssocID="{F7A1C688-EF33-4C80-B5A6-BE8C291F2489}" presName="ConnectorPoint" presStyleLbl="lnNode1" presStyleIdx="5" presStyleCnt="6"/>
      <dgm:spPr>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gm:spPr>
    </dgm:pt>
    <dgm:pt modelId="{C7F69D45-E550-48A2-A2A3-B1BC86D6C61F}" type="pres">
      <dgm:prSet presAssocID="{F7A1C688-EF33-4C80-B5A6-BE8C291F2489}" presName="DropPinPlaceHolder" presStyleCnt="0"/>
      <dgm:spPr/>
    </dgm:pt>
    <dgm:pt modelId="{679D7C7A-DBFE-4401-9DD1-5F1DCAE5BCD4}" type="pres">
      <dgm:prSet presAssocID="{F7A1C688-EF33-4C80-B5A6-BE8C291F2489}" presName="DropPin" presStyleLbl="alignNode1" presStyleIdx="5" presStyleCnt="6"/>
      <dgm:spPr/>
    </dgm:pt>
    <dgm:pt modelId="{F905077B-8273-4B3F-919B-09305EB9FEF8}" type="pres">
      <dgm:prSet presAssocID="{F7A1C688-EF33-4C80-B5A6-BE8C291F2489}" presName="Ellipse" presStyleLbl="fgAcc1" presStyleIdx="6" presStyleCnt="7"/>
      <dgm:spPr>
        <a:solidFill>
          <a:schemeClr val="lt1">
            <a:alpha val="90000"/>
            <a:hueOff val="0"/>
            <a:satOff val="0"/>
            <a:lumOff val="0"/>
            <a:alphaOff val="0"/>
          </a:schemeClr>
        </a:solidFill>
        <a:ln w="19050" cap="flat" cmpd="sng" algn="ctr">
          <a:noFill/>
          <a:prstDash val="solid"/>
          <a:miter lim="800000"/>
        </a:ln>
        <a:effectLst/>
      </dgm:spPr>
    </dgm:pt>
    <dgm:pt modelId="{C9EE456A-031F-4CF7-B389-4A654BEFF18F}" type="pres">
      <dgm:prSet presAssocID="{F7A1C688-EF33-4C80-B5A6-BE8C291F2489}" presName="L2TextContainer" presStyleLbl="revTx" presStyleIdx="10" presStyleCnt="12">
        <dgm:presLayoutVars>
          <dgm:bulletEnabled val="1"/>
        </dgm:presLayoutVars>
      </dgm:prSet>
      <dgm:spPr/>
    </dgm:pt>
    <dgm:pt modelId="{AF2AAE39-3A83-4871-9D84-3A04D01D5CA3}" type="pres">
      <dgm:prSet presAssocID="{F7A1C688-EF33-4C80-B5A6-BE8C291F2489}" presName="L1TextContainer" presStyleLbl="revTx" presStyleIdx="11" presStyleCnt="12">
        <dgm:presLayoutVars>
          <dgm:chMax val="1"/>
          <dgm:chPref val="1"/>
          <dgm:bulletEnabled val="1"/>
        </dgm:presLayoutVars>
      </dgm:prSet>
      <dgm:spPr/>
    </dgm:pt>
    <dgm:pt modelId="{76B9956B-97F7-4196-9810-190E3500F1C6}" type="pres">
      <dgm:prSet presAssocID="{F7A1C688-EF33-4C80-B5A6-BE8C291F2489}" presName="ConnectLine" presStyleLbl="sibTrans1D1" presStyleIdx="5" presStyleCnt="6"/>
      <dgm:spPr>
        <a:noFill/>
        <a:ln w="12700" cap="flat" cmpd="sng" algn="ctr">
          <a:solidFill>
            <a:schemeClr val="accent2">
              <a:hueOff val="6443614"/>
              <a:satOff val="-18493"/>
              <a:lumOff val="-29609"/>
              <a:alphaOff val="0"/>
            </a:schemeClr>
          </a:solidFill>
          <a:prstDash val="dash"/>
          <a:miter lim="800000"/>
        </a:ln>
        <a:effectLst/>
      </dgm:spPr>
    </dgm:pt>
    <dgm:pt modelId="{71566175-0DAE-4B55-A070-1C0A63A4D903}" type="pres">
      <dgm:prSet presAssocID="{F7A1C688-EF33-4C80-B5A6-BE8C291F2489}" presName="EmptyPlaceHolder" presStyleCnt="0"/>
      <dgm:spPr/>
    </dgm:pt>
  </dgm:ptLst>
  <dgm:cxnLst>
    <dgm:cxn modelId="{FA501901-4791-4149-9ADC-88E5C96B51C0}" type="presOf" srcId="{112D240D-9CA5-49D7-8640-8C8A19A5C897}" destId="{BCEB7963-BDE7-4C35-9F0A-57454D1905FB}" srcOrd="0" destOrd="0" presId="urn:microsoft.com/office/officeart/2017/3/layout/DropPinTimeline"/>
    <dgm:cxn modelId="{34F74005-86AE-43EA-A9A2-174FE60B5F0D}" type="presOf" srcId="{30382F6C-C615-4E52-81E4-387671721100}" destId="{AF83DA2F-A17A-435C-99BC-EC73F587CDC0}" srcOrd="0" destOrd="0" presId="urn:microsoft.com/office/officeart/2017/3/layout/DropPinTimeline"/>
    <dgm:cxn modelId="{5CAAC00A-C035-41FF-B42C-D7909D160234}" srcId="{30382F6C-C615-4E52-81E4-387671721100}" destId="{15541F2C-D071-4ED5-AEB1-31DC495CADA6}" srcOrd="0" destOrd="0" parTransId="{213288E9-88E9-41C0-9836-474CE7DD71DC}" sibTransId="{DB9503AC-F420-495F-9753-A24F267C3BB7}"/>
    <dgm:cxn modelId="{B1300A0D-D96E-41C9-8CBA-9D3D885F7A45}" type="presOf" srcId="{353C015F-12FF-4E79-8D96-894026C24C47}" destId="{4629ABD5-9BD7-400A-9C09-223FD0705AD4}" srcOrd="0" destOrd="0" presId="urn:microsoft.com/office/officeart/2017/3/layout/DropPinTimeline"/>
    <dgm:cxn modelId="{0D35D922-0BA8-4EC4-AB8C-2E0A975B6AC2}" srcId="{268750F6-1D23-42EB-BC89-7CD446A8E264}" destId="{F7A1C688-EF33-4C80-B5A6-BE8C291F2489}" srcOrd="5" destOrd="0" parTransId="{48AB7684-068E-4493-A9FA-17A03E446BA5}" sibTransId="{A4B167B1-531E-44F9-A8FA-AA55574C0FAA}"/>
    <dgm:cxn modelId="{704B102E-D810-45E1-8457-CE461350B924}" srcId="{268750F6-1D23-42EB-BC89-7CD446A8E264}" destId="{4CDCB5E5-9E00-4679-B647-DDBF45739A54}" srcOrd="0" destOrd="0" parTransId="{D5151E15-08FF-4AAC-AC1D-E6E907F6B115}" sibTransId="{98362A16-9D9C-45ED-A9AD-05A5CA32CE4A}"/>
    <dgm:cxn modelId="{E7614A65-458B-4D88-AFD2-B4680BEE44ED}" type="presOf" srcId="{268750F6-1D23-42EB-BC89-7CD446A8E264}" destId="{B149168C-CD9B-44D0-846D-4D6D97DB1563}" srcOrd="0" destOrd="0" presId="urn:microsoft.com/office/officeart/2017/3/layout/DropPinTimeline"/>
    <dgm:cxn modelId="{FE451166-4BDB-4506-97AC-CFC85A208A48}" srcId="{F7A1C688-EF33-4C80-B5A6-BE8C291F2489}" destId="{F70C9819-D00E-4B50-8ED4-F8C340AC5F29}" srcOrd="0" destOrd="0" parTransId="{58607359-D03E-482A-8F33-F12DD5B6204A}" sibTransId="{B738167E-1626-4295-82A2-229CED3E8027}"/>
    <dgm:cxn modelId="{933BE747-5F4A-45A0-9F28-123B788E84A7}" type="presOf" srcId="{1FC1C9A4-5420-49E8-B32A-3509554A560C}" destId="{15F94FC0-E801-4797-B379-B47C7B88BF05}" srcOrd="0" destOrd="0" presId="urn:microsoft.com/office/officeart/2017/3/layout/DropPinTimeline"/>
    <dgm:cxn modelId="{E2C80349-6987-4ADA-93EC-A3FC74F2A6F7}" type="presOf" srcId="{F70C9819-D00E-4B50-8ED4-F8C340AC5F29}" destId="{C9EE456A-031F-4CF7-B389-4A654BEFF18F}" srcOrd="0" destOrd="0" presId="urn:microsoft.com/office/officeart/2017/3/layout/DropPinTimeline"/>
    <dgm:cxn modelId="{9101624F-B243-4609-B244-5D334CBEAB7B}" srcId="{268750F6-1D23-42EB-BC89-7CD446A8E264}" destId="{353C015F-12FF-4E79-8D96-894026C24C47}" srcOrd="1" destOrd="0" parTransId="{918307D5-21A3-47E8-B7E8-EFA0876F3A8B}" sibTransId="{B91E3256-69F5-46DB-895D-417E8E048FD9}"/>
    <dgm:cxn modelId="{1E875974-0AC7-4628-90A5-EE236CE74FF0}" srcId="{9F8C5494-48E9-4296-AE17-4DBD783DF976}" destId="{112D240D-9CA5-49D7-8640-8C8A19A5C897}" srcOrd="0" destOrd="0" parTransId="{24CCD92F-DE59-4EC6-9B25-21BA1C9E0D3E}" sibTransId="{23757D09-8C20-4CB1-98B3-9665FA5F9122}"/>
    <dgm:cxn modelId="{D3997084-0CFF-45F2-AAE6-CE57E3AAFCDB}" srcId="{353C015F-12FF-4E79-8D96-894026C24C47}" destId="{ED4610BB-6E3E-4B73-99D7-22B3625482D6}" srcOrd="0" destOrd="0" parTransId="{FBDE2FB1-6013-4D02-BBBA-1633024062D0}" sibTransId="{3777D866-DF87-42E4-AC5E-A973EE04C42F}"/>
    <dgm:cxn modelId="{84E11C8A-75A1-4C13-BBCD-CEDB6E6473DE}" type="presOf" srcId="{15541F2C-D071-4ED5-AEB1-31DC495CADA6}" destId="{EAA8E3B6-2315-4950-991A-3A8A85626686}" srcOrd="0" destOrd="0" presId="urn:microsoft.com/office/officeart/2017/3/layout/DropPinTimeline"/>
    <dgm:cxn modelId="{EE493E8A-251A-42F0-B2E4-D692FBC235F3}" srcId="{268750F6-1D23-42EB-BC89-7CD446A8E264}" destId="{9F8C5494-48E9-4296-AE17-4DBD783DF976}" srcOrd="2" destOrd="0" parTransId="{678C3462-3961-4660-858C-E2EFFFFA7060}" sibTransId="{FF037B21-BD9D-4394-88CE-C7EBF824EFC9}"/>
    <dgm:cxn modelId="{2BF36394-58AA-4558-A542-0B6E6ECDF4BD}" srcId="{268750F6-1D23-42EB-BC89-7CD446A8E264}" destId="{30382F6C-C615-4E52-81E4-387671721100}" srcOrd="4" destOrd="0" parTransId="{95BF7351-A9C0-4AEB-A3FE-B2503159B5A4}" sibTransId="{462BD218-91D5-4FD6-85CE-65CDF582ACCE}"/>
    <dgm:cxn modelId="{F3027FB1-BB22-424E-B25B-2981EE067278}" srcId="{4CDCB5E5-9E00-4679-B647-DDBF45739A54}" destId="{96C9E003-EBF8-48BE-BEE0-AA41BFFEA29D}" srcOrd="0" destOrd="0" parTransId="{F4AF5196-D531-4DB6-9BC7-ED3C84D2C6AD}" sibTransId="{6CCE98D8-7827-4F7A-B143-116D0AA5AA21}"/>
    <dgm:cxn modelId="{B22059C2-D68D-4226-ABC5-BC454E74B47C}" type="presOf" srcId="{901B8949-5FB6-4F13-BD60-B4AEDEE1BA18}" destId="{28674518-FAC9-4D80-89AB-D45403B4FD44}" srcOrd="0" destOrd="0" presId="urn:microsoft.com/office/officeart/2017/3/layout/DropPinTimeline"/>
    <dgm:cxn modelId="{BA963EC4-AFA6-4CCC-9564-5F4C16C94E8F}" type="presOf" srcId="{4CDCB5E5-9E00-4679-B647-DDBF45739A54}" destId="{246327BF-F94F-4FF5-902A-FA9CF90275F4}" srcOrd="0" destOrd="0" presId="urn:microsoft.com/office/officeart/2017/3/layout/DropPinTimeline"/>
    <dgm:cxn modelId="{CFB287C9-AD7D-4520-84DC-AB03819AB35E}" type="presOf" srcId="{9F8C5494-48E9-4296-AE17-4DBD783DF976}" destId="{2CABE82F-5E0B-4E0D-99F0-75ADF0271101}" srcOrd="0" destOrd="0" presId="urn:microsoft.com/office/officeart/2017/3/layout/DropPinTimeline"/>
    <dgm:cxn modelId="{5EE342D7-B934-45F9-A557-771C9A05FA88}" type="presOf" srcId="{F7A1C688-EF33-4C80-B5A6-BE8C291F2489}" destId="{AF2AAE39-3A83-4871-9D84-3A04D01D5CA3}" srcOrd="0" destOrd="0" presId="urn:microsoft.com/office/officeart/2017/3/layout/DropPinTimeline"/>
    <dgm:cxn modelId="{050A4ED7-8470-4A9A-BAD4-6E109E43F024}" type="presOf" srcId="{96C9E003-EBF8-48BE-BEE0-AA41BFFEA29D}" destId="{CCCD6093-77E2-4475-A54A-60D84629B785}" srcOrd="0" destOrd="0" presId="urn:microsoft.com/office/officeart/2017/3/layout/DropPinTimeline"/>
    <dgm:cxn modelId="{897EA8E4-7BEE-454C-962F-0DF64AB13027}" srcId="{901B8949-5FB6-4F13-BD60-B4AEDEE1BA18}" destId="{1FC1C9A4-5420-49E8-B32A-3509554A560C}" srcOrd="0" destOrd="0" parTransId="{521950FF-58EA-4DD5-9EDC-F94D68E9BBEE}" sibTransId="{A5739218-729E-4247-BCA9-D3342B24023D}"/>
    <dgm:cxn modelId="{9D2FC1F2-EBFE-4BBE-9700-ADB92CE59895}" srcId="{268750F6-1D23-42EB-BC89-7CD446A8E264}" destId="{901B8949-5FB6-4F13-BD60-B4AEDEE1BA18}" srcOrd="3" destOrd="0" parTransId="{37199701-E4A6-4F83-8FB3-C8B5A82F9EA2}" sibTransId="{816F324C-4134-4224-994C-9AB4D5B5397E}"/>
    <dgm:cxn modelId="{B0FB57F6-A8DC-4523-BF7E-7FA29AE58626}" type="presOf" srcId="{ED4610BB-6E3E-4B73-99D7-22B3625482D6}" destId="{DBE79CFF-69D3-4AD5-BB24-8DC72472F653}" srcOrd="0" destOrd="0" presId="urn:microsoft.com/office/officeart/2017/3/layout/DropPinTimeline"/>
    <dgm:cxn modelId="{79C0B03B-4742-4D39-992D-DCC68B223D30}" type="presParOf" srcId="{B149168C-CD9B-44D0-846D-4D6D97DB1563}" destId="{4D33A64F-D088-4B49-A93D-F7C784072E27}" srcOrd="0" destOrd="0" presId="urn:microsoft.com/office/officeart/2017/3/layout/DropPinTimeline"/>
    <dgm:cxn modelId="{BE1C59B9-8599-471C-AE13-B0FBBA6F4891}" type="presParOf" srcId="{B149168C-CD9B-44D0-846D-4D6D97DB1563}" destId="{2E092B04-E3A3-4B09-87B6-CEBA2826954E}" srcOrd="1" destOrd="0" presId="urn:microsoft.com/office/officeart/2017/3/layout/DropPinTimeline"/>
    <dgm:cxn modelId="{31710318-E16C-4F72-96B6-FE3DBB2CEC1F}" type="presParOf" srcId="{2E092B04-E3A3-4B09-87B6-CEBA2826954E}" destId="{7CE082C5-7D5E-41CF-9AA4-2EDF8199F059}" srcOrd="0" destOrd="0" presId="urn:microsoft.com/office/officeart/2017/3/layout/DropPinTimeline"/>
    <dgm:cxn modelId="{8AF44CF5-E6DA-40E5-8018-8C1EE246C53A}" type="presParOf" srcId="{7CE082C5-7D5E-41CF-9AA4-2EDF8199F059}" destId="{8225F5A3-D994-43EB-A7E6-F26DB039B3B3}" srcOrd="0" destOrd="0" presId="urn:microsoft.com/office/officeart/2017/3/layout/DropPinTimeline"/>
    <dgm:cxn modelId="{5E54871F-D8CC-405A-9595-51F37DC87723}" type="presParOf" srcId="{7CE082C5-7D5E-41CF-9AA4-2EDF8199F059}" destId="{780052A6-F514-4D5C-BB27-BB3B0E80B9C4}" srcOrd="1" destOrd="0" presId="urn:microsoft.com/office/officeart/2017/3/layout/DropPinTimeline"/>
    <dgm:cxn modelId="{A1AE93E2-0170-4703-87B8-2DF28E66CDDE}" type="presParOf" srcId="{780052A6-F514-4D5C-BB27-BB3B0E80B9C4}" destId="{54D29A89-D35C-4A86-B2B8-E85761DABBFA}" srcOrd="0" destOrd="0" presId="urn:microsoft.com/office/officeart/2017/3/layout/DropPinTimeline"/>
    <dgm:cxn modelId="{C882F075-E710-4A41-9CAA-F2C8E8263F2C}" type="presParOf" srcId="{780052A6-F514-4D5C-BB27-BB3B0E80B9C4}" destId="{5543FD16-A3EF-48A0-92B0-C1812122F615}" srcOrd="1" destOrd="0" presId="urn:microsoft.com/office/officeart/2017/3/layout/DropPinTimeline"/>
    <dgm:cxn modelId="{322B9266-D5C9-416D-AE1D-296B33493006}" type="presParOf" srcId="{7CE082C5-7D5E-41CF-9AA4-2EDF8199F059}" destId="{CCCD6093-77E2-4475-A54A-60D84629B785}" srcOrd="2" destOrd="0" presId="urn:microsoft.com/office/officeart/2017/3/layout/DropPinTimeline"/>
    <dgm:cxn modelId="{7796456D-9E04-4B51-A5F8-3E141AACDDF3}" type="presParOf" srcId="{7CE082C5-7D5E-41CF-9AA4-2EDF8199F059}" destId="{246327BF-F94F-4FF5-902A-FA9CF90275F4}" srcOrd="3" destOrd="0" presId="urn:microsoft.com/office/officeart/2017/3/layout/DropPinTimeline"/>
    <dgm:cxn modelId="{F39CE1A5-F88E-417D-A130-2A59F9F4954E}" type="presParOf" srcId="{7CE082C5-7D5E-41CF-9AA4-2EDF8199F059}" destId="{8404AD4A-48C9-4282-8EBA-EA15CFA0F598}" srcOrd="4" destOrd="0" presId="urn:microsoft.com/office/officeart/2017/3/layout/DropPinTimeline"/>
    <dgm:cxn modelId="{267DF520-07F2-400C-9F8E-7555DE266819}" type="presParOf" srcId="{7CE082C5-7D5E-41CF-9AA4-2EDF8199F059}" destId="{EEBF1A22-07CC-465F-9A3A-0A18F6A30612}" srcOrd="5" destOrd="0" presId="urn:microsoft.com/office/officeart/2017/3/layout/DropPinTimeline"/>
    <dgm:cxn modelId="{9177B609-655D-40B3-8EAD-1E5A7DEF4FF2}" type="presParOf" srcId="{2E092B04-E3A3-4B09-87B6-CEBA2826954E}" destId="{BB814511-3451-48DA-986C-77FEC97CA4D7}" srcOrd="1" destOrd="0" presId="urn:microsoft.com/office/officeart/2017/3/layout/DropPinTimeline"/>
    <dgm:cxn modelId="{BB18359F-F052-44A3-8BB9-97E0DF1C1967}" type="presParOf" srcId="{2E092B04-E3A3-4B09-87B6-CEBA2826954E}" destId="{AB14C245-E1FB-4C21-A3CE-F36D70642CDF}" srcOrd="2" destOrd="0" presId="urn:microsoft.com/office/officeart/2017/3/layout/DropPinTimeline"/>
    <dgm:cxn modelId="{783DC0A9-96CF-488D-B820-93FFAA00EC94}" type="presParOf" srcId="{AB14C245-E1FB-4C21-A3CE-F36D70642CDF}" destId="{57427652-19CC-45DB-BA5F-8D47018A6590}" srcOrd="0" destOrd="0" presId="urn:microsoft.com/office/officeart/2017/3/layout/DropPinTimeline"/>
    <dgm:cxn modelId="{8CB375D3-AB0E-44E8-A7AB-35C5B203CD99}" type="presParOf" srcId="{AB14C245-E1FB-4C21-A3CE-F36D70642CDF}" destId="{F2012710-87F6-42F6-99B9-FBC7DC83B5D7}" srcOrd="1" destOrd="0" presId="urn:microsoft.com/office/officeart/2017/3/layout/DropPinTimeline"/>
    <dgm:cxn modelId="{111C7F13-AA69-445B-88E3-D68158EF4914}" type="presParOf" srcId="{F2012710-87F6-42F6-99B9-FBC7DC83B5D7}" destId="{059058C2-25F1-4FC7-B23B-8779B56ADB9D}" srcOrd="0" destOrd="0" presId="urn:microsoft.com/office/officeart/2017/3/layout/DropPinTimeline"/>
    <dgm:cxn modelId="{3E75C3C1-1A7D-4A98-9ED1-A3EC770D846F}" type="presParOf" srcId="{F2012710-87F6-42F6-99B9-FBC7DC83B5D7}" destId="{691FA1C1-E541-4A0C-9805-7C8922674C69}" srcOrd="1" destOrd="0" presId="urn:microsoft.com/office/officeart/2017/3/layout/DropPinTimeline"/>
    <dgm:cxn modelId="{EC4D6DCB-D4CA-43DE-9C3B-736BD7D7C7A2}" type="presParOf" srcId="{AB14C245-E1FB-4C21-A3CE-F36D70642CDF}" destId="{DBE79CFF-69D3-4AD5-BB24-8DC72472F653}" srcOrd="2" destOrd="0" presId="urn:microsoft.com/office/officeart/2017/3/layout/DropPinTimeline"/>
    <dgm:cxn modelId="{5740EC00-06EA-4A3E-A2C2-30FD871C92D3}" type="presParOf" srcId="{AB14C245-E1FB-4C21-A3CE-F36D70642CDF}" destId="{4629ABD5-9BD7-400A-9C09-223FD0705AD4}" srcOrd="3" destOrd="0" presId="urn:microsoft.com/office/officeart/2017/3/layout/DropPinTimeline"/>
    <dgm:cxn modelId="{DAACFB52-2A69-4FC7-A7DC-5EF4C6F3832F}" type="presParOf" srcId="{AB14C245-E1FB-4C21-A3CE-F36D70642CDF}" destId="{DFFEECEF-CA38-4878-8775-A8DF3B4ADD76}" srcOrd="4" destOrd="0" presId="urn:microsoft.com/office/officeart/2017/3/layout/DropPinTimeline"/>
    <dgm:cxn modelId="{53BBB37C-10A0-49B7-9199-9EC73228DD1E}" type="presParOf" srcId="{AB14C245-E1FB-4C21-A3CE-F36D70642CDF}" destId="{8E542120-18B8-41FB-9C6B-95C93FF781C8}" srcOrd="5" destOrd="0" presId="urn:microsoft.com/office/officeart/2017/3/layout/DropPinTimeline"/>
    <dgm:cxn modelId="{AF1D1041-AABA-4A7B-A603-C2888CA25D23}" type="presParOf" srcId="{2E092B04-E3A3-4B09-87B6-CEBA2826954E}" destId="{57C5C39A-2DE3-49E7-9661-0C9B4FB65E33}" srcOrd="3" destOrd="0" presId="urn:microsoft.com/office/officeart/2017/3/layout/DropPinTimeline"/>
    <dgm:cxn modelId="{ACF68D98-9056-48AB-8DC3-C4D59529569A}" type="presParOf" srcId="{2E092B04-E3A3-4B09-87B6-CEBA2826954E}" destId="{3EB029FC-F19B-4F68-B9E9-CB3638E794B0}" srcOrd="4" destOrd="0" presId="urn:microsoft.com/office/officeart/2017/3/layout/DropPinTimeline"/>
    <dgm:cxn modelId="{B387C6E8-CB57-4F39-83F3-427B3DCF6488}" type="presParOf" srcId="{3EB029FC-F19B-4F68-B9E9-CB3638E794B0}" destId="{F7B40749-D349-4EAE-A3A1-D09B8DC9EBF9}" srcOrd="0" destOrd="0" presId="urn:microsoft.com/office/officeart/2017/3/layout/DropPinTimeline"/>
    <dgm:cxn modelId="{CFEA3F01-2E10-4936-A0DB-5534025CE3D0}" type="presParOf" srcId="{3EB029FC-F19B-4F68-B9E9-CB3638E794B0}" destId="{2088C21C-932C-4D99-887E-C11F0BDF8DDF}" srcOrd="1" destOrd="0" presId="urn:microsoft.com/office/officeart/2017/3/layout/DropPinTimeline"/>
    <dgm:cxn modelId="{02B062C9-8B94-4FDD-9414-8EE38BC61A52}" type="presParOf" srcId="{2088C21C-932C-4D99-887E-C11F0BDF8DDF}" destId="{4C19CF90-7BD4-4C2D-892F-140E72120A90}" srcOrd="0" destOrd="0" presId="urn:microsoft.com/office/officeart/2017/3/layout/DropPinTimeline"/>
    <dgm:cxn modelId="{A65B0E21-1049-429B-9308-4F528E883D2F}" type="presParOf" srcId="{2088C21C-932C-4D99-887E-C11F0BDF8DDF}" destId="{952165AD-9B29-4188-B4A7-3A5726C160B5}" srcOrd="1" destOrd="0" presId="urn:microsoft.com/office/officeart/2017/3/layout/DropPinTimeline"/>
    <dgm:cxn modelId="{C9663081-C312-4419-A479-5E01D79B85F0}" type="presParOf" srcId="{3EB029FC-F19B-4F68-B9E9-CB3638E794B0}" destId="{BCEB7963-BDE7-4C35-9F0A-57454D1905FB}" srcOrd="2" destOrd="0" presId="urn:microsoft.com/office/officeart/2017/3/layout/DropPinTimeline"/>
    <dgm:cxn modelId="{970FF77E-78B5-456A-9683-940D76BCB30D}" type="presParOf" srcId="{3EB029FC-F19B-4F68-B9E9-CB3638E794B0}" destId="{2CABE82F-5E0B-4E0D-99F0-75ADF0271101}" srcOrd="3" destOrd="0" presId="urn:microsoft.com/office/officeart/2017/3/layout/DropPinTimeline"/>
    <dgm:cxn modelId="{32938752-B420-4E75-9FAF-AF1AB8189D54}" type="presParOf" srcId="{3EB029FC-F19B-4F68-B9E9-CB3638E794B0}" destId="{6BE4E460-8BC7-4B2B-97EB-2C2B524220F8}" srcOrd="4" destOrd="0" presId="urn:microsoft.com/office/officeart/2017/3/layout/DropPinTimeline"/>
    <dgm:cxn modelId="{D025F0C9-1B7C-4228-948B-E315C3B14C0B}" type="presParOf" srcId="{3EB029FC-F19B-4F68-B9E9-CB3638E794B0}" destId="{E752C8B5-0B26-4CCB-9888-CDFD0E93B0D6}" srcOrd="5" destOrd="0" presId="urn:microsoft.com/office/officeart/2017/3/layout/DropPinTimeline"/>
    <dgm:cxn modelId="{106CB9F7-A60D-479B-B101-ECFAA9778149}" type="presParOf" srcId="{2E092B04-E3A3-4B09-87B6-CEBA2826954E}" destId="{9F4A168C-7998-4332-8ED7-28BD7D9516C5}" srcOrd="5" destOrd="0" presId="urn:microsoft.com/office/officeart/2017/3/layout/DropPinTimeline"/>
    <dgm:cxn modelId="{5A9ADFAD-005F-4D36-8074-BC35D1C6C94E}" type="presParOf" srcId="{2E092B04-E3A3-4B09-87B6-CEBA2826954E}" destId="{4D8D83E4-576A-43BF-866A-736C8AB5FACA}" srcOrd="6" destOrd="0" presId="urn:microsoft.com/office/officeart/2017/3/layout/DropPinTimeline"/>
    <dgm:cxn modelId="{EF6787E3-4B08-4100-B9E5-A4A49557CD48}" type="presParOf" srcId="{4D8D83E4-576A-43BF-866A-736C8AB5FACA}" destId="{24CDFDD9-0461-42C0-8964-F6F80FD7DE75}" srcOrd="0" destOrd="0" presId="urn:microsoft.com/office/officeart/2017/3/layout/DropPinTimeline"/>
    <dgm:cxn modelId="{399508B2-F12E-4110-80FF-8E9193E59552}" type="presParOf" srcId="{4D8D83E4-576A-43BF-866A-736C8AB5FACA}" destId="{E93AFC44-0261-4787-8D94-331BEA764560}" srcOrd="1" destOrd="0" presId="urn:microsoft.com/office/officeart/2017/3/layout/DropPinTimeline"/>
    <dgm:cxn modelId="{E5C073FA-D42B-4559-91A0-D53BCF99AB6A}" type="presParOf" srcId="{E93AFC44-0261-4787-8D94-331BEA764560}" destId="{BE4AD3CF-6C97-45F8-859E-5C5809819A66}" srcOrd="0" destOrd="0" presId="urn:microsoft.com/office/officeart/2017/3/layout/DropPinTimeline"/>
    <dgm:cxn modelId="{FE58F565-AEF3-44E1-B93F-D3EF71664662}" type="presParOf" srcId="{E93AFC44-0261-4787-8D94-331BEA764560}" destId="{C3B90020-48DB-4AF5-A55E-6BA7C9F98FC7}" srcOrd="1" destOrd="0" presId="urn:microsoft.com/office/officeart/2017/3/layout/DropPinTimeline"/>
    <dgm:cxn modelId="{BB79475E-4E7D-485F-AE1C-B8844A7A26FC}" type="presParOf" srcId="{4D8D83E4-576A-43BF-866A-736C8AB5FACA}" destId="{15F94FC0-E801-4797-B379-B47C7B88BF05}" srcOrd="2" destOrd="0" presId="urn:microsoft.com/office/officeart/2017/3/layout/DropPinTimeline"/>
    <dgm:cxn modelId="{BBA3F0BC-8D01-42C5-B8FC-BEEF2BF481BB}" type="presParOf" srcId="{4D8D83E4-576A-43BF-866A-736C8AB5FACA}" destId="{28674518-FAC9-4D80-89AB-D45403B4FD44}" srcOrd="3" destOrd="0" presId="urn:microsoft.com/office/officeart/2017/3/layout/DropPinTimeline"/>
    <dgm:cxn modelId="{04B33C04-7E92-4EC9-BBAC-0C92D8D5121C}" type="presParOf" srcId="{4D8D83E4-576A-43BF-866A-736C8AB5FACA}" destId="{1CBEA7C0-063D-4923-A1B6-35A370D38A58}" srcOrd="4" destOrd="0" presId="urn:microsoft.com/office/officeart/2017/3/layout/DropPinTimeline"/>
    <dgm:cxn modelId="{89BF7349-FF82-4CD0-98A2-5CA3C027CDD7}" type="presParOf" srcId="{4D8D83E4-576A-43BF-866A-736C8AB5FACA}" destId="{B52484A1-9306-4A48-B306-8F31A880A591}" srcOrd="5" destOrd="0" presId="urn:microsoft.com/office/officeart/2017/3/layout/DropPinTimeline"/>
    <dgm:cxn modelId="{83A13092-E7F1-40D3-8B6F-3BE888F2E956}" type="presParOf" srcId="{2E092B04-E3A3-4B09-87B6-CEBA2826954E}" destId="{B4E35DFA-262A-4F63-8A29-949ECD09A0C1}" srcOrd="7" destOrd="0" presId="urn:microsoft.com/office/officeart/2017/3/layout/DropPinTimeline"/>
    <dgm:cxn modelId="{7974C8E0-DA97-42B7-85A5-1A2247463FEA}" type="presParOf" srcId="{2E092B04-E3A3-4B09-87B6-CEBA2826954E}" destId="{58C203F6-677C-493E-86E0-AF12D6C17D5C}" srcOrd="8" destOrd="0" presId="urn:microsoft.com/office/officeart/2017/3/layout/DropPinTimeline"/>
    <dgm:cxn modelId="{F96D2105-0CEA-4C59-B916-E5D42E0DC30B}" type="presParOf" srcId="{58C203F6-677C-493E-86E0-AF12D6C17D5C}" destId="{945C49CB-053D-4144-B0E1-DBE4237F2654}" srcOrd="0" destOrd="0" presId="urn:microsoft.com/office/officeart/2017/3/layout/DropPinTimeline"/>
    <dgm:cxn modelId="{3735B77F-C33C-4F4F-AAA3-3E52BED8762E}" type="presParOf" srcId="{58C203F6-677C-493E-86E0-AF12D6C17D5C}" destId="{2EC54C02-3932-4C99-BFAA-11FBE1152C23}" srcOrd="1" destOrd="0" presId="urn:microsoft.com/office/officeart/2017/3/layout/DropPinTimeline"/>
    <dgm:cxn modelId="{85A00B6F-A399-48F3-BBFC-E2E5783A87B8}" type="presParOf" srcId="{2EC54C02-3932-4C99-BFAA-11FBE1152C23}" destId="{DB88A5EF-1779-4E48-9ABB-1E9BFCE807E7}" srcOrd="0" destOrd="0" presId="urn:microsoft.com/office/officeart/2017/3/layout/DropPinTimeline"/>
    <dgm:cxn modelId="{0907EACD-6C03-4DD7-9C81-B63BF8157E33}" type="presParOf" srcId="{2EC54C02-3932-4C99-BFAA-11FBE1152C23}" destId="{59B0CAEE-DDA9-4A65-9298-F0CD9FD3E865}" srcOrd="1" destOrd="0" presId="urn:microsoft.com/office/officeart/2017/3/layout/DropPinTimeline"/>
    <dgm:cxn modelId="{96DD69BB-5490-4E80-BB2A-0B5417F73978}" type="presParOf" srcId="{58C203F6-677C-493E-86E0-AF12D6C17D5C}" destId="{EAA8E3B6-2315-4950-991A-3A8A85626686}" srcOrd="2" destOrd="0" presId="urn:microsoft.com/office/officeart/2017/3/layout/DropPinTimeline"/>
    <dgm:cxn modelId="{610A559D-4775-4131-AB18-DEE31E69E928}" type="presParOf" srcId="{58C203F6-677C-493E-86E0-AF12D6C17D5C}" destId="{AF83DA2F-A17A-435C-99BC-EC73F587CDC0}" srcOrd="3" destOrd="0" presId="urn:microsoft.com/office/officeart/2017/3/layout/DropPinTimeline"/>
    <dgm:cxn modelId="{F8E0477A-2F5F-42D7-A3DB-4601ABE1353A}" type="presParOf" srcId="{58C203F6-677C-493E-86E0-AF12D6C17D5C}" destId="{4ABFC3BF-BF5A-4430-98D6-9C980A6C22C9}" srcOrd="4" destOrd="0" presId="urn:microsoft.com/office/officeart/2017/3/layout/DropPinTimeline"/>
    <dgm:cxn modelId="{72FB3094-5E46-4013-AE52-85A011729C6F}" type="presParOf" srcId="{58C203F6-677C-493E-86E0-AF12D6C17D5C}" destId="{72D7876D-EF1F-4471-98EE-E1EF4FA9A020}" srcOrd="5" destOrd="0" presId="urn:microsoft.com/office/officeart/2017/3/layout/DropPinTimeline"/>
    <dgm:cxn modelId="{EDC6E48F-DE47-4210-8106-CD27E7422F5E}" type="presParOf" srcId="{2E092B04-E3A3-4B09-87B6-CEBA2826954E}" destId="{8347997F-7311-43DE-A155-47367DF67151}" srcOrd="9" destOrd="0" presId="urn:microsoft.com/office/officeart/2017/3/layout/DropPinTimeline"/>
    <dgm:cxn modelId="{6A998BB5-FDC6-447E-A8EA-05868EE2E2D8}" type="presParOf" srcId="{2E092B04-E3A3-4B09-87B6-CEBA2826954E}" destId="{F013AB80-B6F5-42E8-9615-7062D35C91F7}" srcOrd="10" destOrd="0" presId="urn:microsoft.com/office/officeart/2017/3/layout/DropPinTimeline"/>
    <dgm:cxn modelId="{9D4CAA3E-E6EC-4CD0-9AA2-5411B6A6C0F8}" type="presParOf" srcId="{F013AB80-B6F5-42E8-9615-7062D35C91F7}" destId="{4D1048E1-3660-4802-B1A6-685F85A5B1E7}" srcOrd="0" destOrd="0" presId="urn:microsoft.com/office/officeart/2017/3/layout/DropPinTimeline"/>
    <dgm:cxn modelId="{2F6CB4C5-DA31-46D4-8297-11F0C29D6B3D}" type="presParOf" srcId="{F013AB80-B6F5-42E8-9615-7062D35C91F7}" destId="{C7F69D45-E550-48A2-A2A3-B1BC86D6C61F}" srcOrd="1" destOrd="0" presId="urn:microsoft.com/office/officeart/2017/3/layout/DropPinTimeline"/>
    <dgm:cxn modelId="{A5CB629F-82BB-4738-B857-1EA75B91EC48}" type="presParOf" srcId="{C7F69D45-E550-48A2-A2A3-B1BC86D6C61F}" destId="{679D7C7A-DBFE-4401-9DD1-5F1DCAE5BCD4}" srcOrd="0" destOrd="0" presId="urn:microsoft.com/office/officeart/2017/3/layout/DropPinTimeline"/>
    <dgm:cxn modelId="{4DD9EEAC-EFAD-4C4E-A579-45828C9FEC82}" type="presParOf" srcId="{C7F69D45-E550-48A2-A2A3-B1BC86D6C61F}" destId="{F905077B-8273-4B3F-919B-09305EB9FEF8}" srcOrd="1" destOrd="0" presId="urn:microsoft.com/office/officeart/2017/3/layout/DropPinTimeline"/>
    <dgm:cxn modelId="{3769108D-731D-49B5-8C87-B4D21ED684FA}" type="presParOf" srcId="{F013AB80-B6F5-42E8-9615-7062D35C91F7}" destId="{C9EE456A-031F-4CF7-B389-4A654BEFF18F}" srcOrd="2" destOrd="0" presId="urn:microsoft.com/office/officeart/2017/3/layout/DropPinTimeline"/>
    <dgm:cxn modelId="{2E37D77A-DD9F-40D5-840C-1CE343E48D06}" type="presParOf" srcId="{F013AB80-B6F5-42E8-9615-7062D35C91F7}" destId="{AF2AAE39-3A83-4871-9D84-3A04D01D5CA3}" srcOrd="3" destOrd="0" presId="urn:microsoft.com/office/officeart/2017/3/layout/DropPinTimeline"/>
    <dgm:cxn modelId="{C12B3599-8B6A-4804-82A7-91A16303BF3D}" type="presParOf" srcId="{F013AB80-B6F5-42E8-9615-7062D35C91F7}" destId="{76B9956B-97F7-4196-9810-190E3500F1C6}" srcOrd="4" destOrd="0" presId="urn:microsoft.com/office/officeart/2017/3/layout/DropPinTimeline"/>
    <dgm:cxn modelId="{37E84BCB-3290-4D57-A368-AC23D997DDDB}" type="presParOf" srcId="{F013AB80-B6F5-42E8-9615-7062D35C91F7}" destId="{71566175-0DAE-4B55-A070-1C0A63A4D903}"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3A64F-D088-4B49-A93D-F7C784072E27}">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54D29A89-D35C-4A86-B2B8-E85761DABBFA}">
      <dsp:nvSpPr>
        <dsp:cNvPr id="0" name=""/>
        <dsp:cNvSpPr/>
      </dsp:nvSpPr>
      <dsp:spPr>
        <a:xfrm rot="8100000">
          <a:off x="66619" y="501406"/>
          <a:ext cx="319993" cy="319993"/>
        </a:xfrm>
        <a:prstGeom prst="teardrop">
          <a:avLst>
            <a:gd name="adj" fmla="val 11500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3FD16-A3EF-48A0-92B0-C1812122F615}">
      <dsp:nvSpPr>
        <dsp:cNvPr id="0" name=""/>
        <dsp:cNvSpPr/>
      </dsp:nvSpPr>
      <dsp:spPr>
        <a:xfrm>
          <a:off x="102167" y="536955"/>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CCCD6093-77E2-4475-A54A-60D84629B785}">
      <dsp:nvSpPr>
        <dsp:cNvPr id="0" name=""/>
        <dsp:cNvSpPr/>
      </dsp:nvSpPr>
      <dsp:spPr>
        <a:xfrm>
          <a:off x="452885"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Intro &amp; setup</a:t>
          </a:r>
        </a:p>
      </dsp:txBody>
      <dsp:txXfrm>
        <a:off x="452885" y="887672"/>
        <a:ext cx="2500452" cy="1287996"/>
      </dsp:txXfrm>
    </dsp:sp>
    <dsp:sp modelId="{246327BF-F94F-4FF5-902A-FA9CF90275F4}">
      <dsp:nvSpPr>
        <dsp:cNvPr id="0" name=""/>
        <dsp:cNvSpPr/>
      </dsp:nvSpPr>
      <dsp:spPr>
        <a:xfrm>
          <a:off x="452885"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30 May</a:t>
          </a:r>
        </a:p>
      </dsp:txBody>
      <dsp:txXfrm>
        <a:off x="452885" y="435133"/>
        <a:ext cx="2500452" cy="452539"/>
      </dsp:txXfrm>
    </dsp:sp>
    <dsp:sp modelId="{8404AD4A-48C9-4282-8EBA-EA15CFA0F598}">
      <dsp:nvSpPr>
        <dsp:cNvPr id="0" name=""/>
        <dsp:cNvSpPr/>
      </dsp:nvSpPr>
      <dsp:spPr>
        <a:xfrm>
          <a:off x="22661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225F5A3-D994-43EB-A7E6-F26DB039B3B3}">
      <dsp:nvSpPr>
        <dsp:cNvPr id="0" name=""/>
        <dsp:cNvSpPr/>
      </dsp:nvSpPr>
      <dsp:spPr>
        <a:xfrm>
          <a:off x="185014"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9058C2-25F1-4FC7-B23B-8779B56ADB9D}">
      <dsp:nvSpPr>
        <dsp:cNvPr id="0" name=""/>
        <dsp:cNvSpPr/>
      </dsp:nvSpPr>
      <dsp:spPr>
        <a:xfrm rot="18900000">
          <a:off x="1567081" y="3529937"/>
          <a:ext cx="319993" cy="319993"/>
        </a:xfrm>
        <a:prstGeom prst="teardrop">
          <a:avLst>
            <a:gd name="adj" fmla="val 115000"/>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FA1C1-E541-4A0C-9805-7C8922674C69}">
      <dsp:nvSpPr>
        <dsp:cNvPr id="0" name=""/>
        <dsp:cNvSpPr/>
      </dsp:nvSpPr>
      <dsp:spPr>
        <a:xfrm>
          <a:off x="1602630" y="3565486"/>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DBE79CFF-69D3-4AD5-BB24-8DC72472F653}">
      <dsp:nvSpPr>
        <dsp:cNvPr id="0" name=""/>
        <dsp:cNvSpPr/>
      </dsp:nvSpPr>
      <dsp:spPr>
        <a:xfrm>
          <a:off x="1953348"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MR fundamentals</a:t>
          </a:r>
        </a:p>
      </dsp:txBody>
      <dsp:txXfrm>
        <a:off x="1953348" y="2175669"/>
        <a:ext cx="2500452" cy="1287996"/>
      </dsp:txXfrm>
    </dsp:sp>
    <dsp:sp modelId="{4629ABD5-9BD7-400A-9C09-223FD0705AD4}">
      <dsp:nvSpPr>
        <dsp:cNvPr id="0" name=""/>
        <dsp:cNvSpPr/>
      </dsp:nvSpPr>
      <dsp:spPr>
        <a:xfrm>
          <a:off x="1953348"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6 June</a:t>
          </a:r>
        </a:p>
      </dsp:txBody>
      <dsp:txXfrm>
        <a:off x="1953348" y="3463665"/>
        <a:ext cx="2500452" cy="452539"/>
      </dsp:txXfrm>
    </dsp:sp>
    <dsp:sp modelId="{DFFEECEF-CA38-4878-8775-A8DF3B4ADD76}">
      <dsp:nvSpPr>
        <dsp:cNvPr id="0" name=""/>
        <dsp:cNvSpPr/>
      </dsp:nvSpPr>
      <dsp:spPr>
        <a:xfrm>
          <a:off x="1727078" y="2175669"/>
          <a:ext cx="0" cy="1287996"/>
        </a:xfrm>
        <a:prstGeom prst="line">
          <a:avLst/>
        </a:prstGeom>
        <a:noFill/>
        <a:ln w="12700" cap="flat" cmpd="sng" algn="ctr">
          <a:solidFill>
            <a:schemeClr val="accent2">
              <a:hueOff val="1288723"/>
              <a:satOff val="-3699"/>
              <a:lumOff val="-5922"/>
              <a:alphaOff val="0"/>
            </a:schemeClr>
          </a:solidFill>
          <a:prstDash val="dash"/>
          <a:miter lim="800000"/>
        </a:ln>
        <a:effectLst/>
      </dsp:spPr>
      <dsp:style>
        <a:lnRef idx="1">
          <a:scrgbClr r="0" g="0" b="0"/>
        </a:lnRef>
        <a:fillRef idx="0">
          <a:scrgbClr r="0" g="0" b="0"/>
        </a:fillRef>
        <a:effectRef idx="0">
          <a:scrgbClr r="0" g="0" b="0"/>
        </a:effectRef>
        <a:fontRef idx="minor"/>
      </dsp:style>
    </dsp:sp>
    <dsp:sp modelId="{57427652-19CC-45DB-BA5F-8D47018A6590}">
      <dsp:nvSpPr>
        <dsp:cNvPr id="0" name=""/>
        <dsp:cNvSpPr/>
      </dsp:nvSpPr>
      <dsp:spPr>
        <a:xfrm>
          <a:off x="1685477" y="2134940"/>
          <a:ext cx="81457" cy="81457"/>
        </a:xfrm>
        <a:prstGeom prst="ellipse">
          <a:avLst/>
        </a:prstGeom>
        <a:solidFill>
          <a:schemeClr val="accent2">
            <a:hueOff val="1288723"/>
            <a:satOff val="-3699"/>
            <a:lumOff val="-592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9CF90-7BD4-4C2D-892F-140E72120A90}">
      <dsp:nvSpPr>
        <dsp:cNvPr id="0" name=""/>
        <dsp:cNvSpPr/>
      </dsp:nvSpPr>
      <dsp:spPr>
        <a:xfrm rot="8100000">
          <a:off x="3067544" y="501406"/>
          <a:ext cx="319993" cy="319993"/>
        </a:xfrm>
        <a:prstGeom prst="teardrop">
          <a:avLst>
            <a:gd name="adj" fmla="val 115000"/>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2165AD-9B29-4188-B4A7-3A5726C160B5}">
      <dsp:nvSpPr>
        <dsp:cNvPr id="0" name=""/>
        <dsp:cNvSpPr/>
      </dsp:nvSpPr>
      <dsp:spPr>
        <a:xfrm>
          <a:off x="3103093" y="536955"/>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BCEB7963-BDE7-4C35-9F0A-57454D1905FB}">
      <dsp:nvSpPr>
        <dsp:cNvPr id="0" name=""/>
        <dsp:cNvSpPr/>
      </dsp:nvSpPr>
      <dsp:spPr>
        <a:xfrm>
          <a:off x="3453810"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Data Org. / BIDS</a:t>
          </a:r>
        </a:p>
      </dsp:txBody>
      <dsp:txXfrm>
        <a:off x="3453810" y="887672"/>
        <a:ext cx="2500452" cy="1287996"/>
      </dsp:txXfrm>
    </dsp:sp>
    <dsp:sp modelId="{2CABE82F-5E0B-4E0D-99F0-75ADF0271101}">
      <dsp:nvSpPr>
        <dsp:cNvPr id="0" name=""/>
        <dsp:cNvSpPr/>
      </dsp:nvSpPr>
      <dsp:spPr>
        <a:xfrm>
          <a:off x="3453810"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13 June</a:t>
          </a:r>
        </a:p>
      </dsp:txBody>
      <dsp:txXfrm>
        <a:off x="3453810" y="435133"/>
        <a:ext cx="2500452" cy="452539"/>
      </dsp:txXfrm>
    </dsp:sp>
    <dsp:sp modelId="{6BE4E460-8BC7-4B2B-97EB-2C2B524220F8}">
      <dsp:nvSpPr>
        <dsp:cNvPr id="0" name=""/>
        <dsp:cNvSpPr/>
      </dsp:nvSpPr>
      <dsp:spPr>
        <a:xfrm>
          <a:off x="3227541" y="887672"/>
          <a:ext cx="0" cy="1287996"/>
        </a:xfrm>
        <a:prstGeom prst="line">
          <a:avLst/>
        </a:prstGeom>
        <a:noFill/>
        <a:ln w="12700" cap="flat" cmpd="sng" algn="ctr">
          <a:solidFill>
            <a:schemeClr val="accent2">
              <a:hueOff val="2577445"/>
              <a:satOff val="-7397"/>
              <a:lumOff val="-11844"/>
              <a:alphaOff val="0"/>
            </a:schemeClr>
          </a:solidFill>
          <a:prstDash val="dash"/>
          <a:miter lim="800000"/>
        </a:ln>
        <a:effectLst/>
      </dsp:spPr>
      <dsp:style>
        <a:lnRef idx="1">
          <a:scrgbClr r="0" g="0" b="0"/>
        </a:lnRef>
        <a:fillRef idx="0">
          <a:scrgbClr r="0" g="0" b="0"/>
        </a:fillRef>
        <a:effectRef idx="0">
          <a:scrgbClr r="0" g="0" b="0"/>
        </a:effectRef>
        <a:fontRef idx="minor"/>
      </dsp:style>
    </dsp:sp>
    <dsp:sp modelId="{F7B40749-D349-4EAE-A3A1-D09B8DC9EBF9}">
      <dsp:nvSpPr>
        <dsp:cNvPr id="0" name=""/>
        <dsp:cNvSpPr/>
      </dsp:nvSpPr>
      <dsp:spPr>
        <a:xfrm>
          <a:off x="3185939" y="2134940"/>
          <a:ext cx="81457" cy="81457"/>
        </a:xfrm>
        <a:prstGeom prst="ellipse">
          <a:avLst/>
        </a:prstGeom>
        <a:solidFill>
          <a:schemeClr val="accent2">
            <a:hueOff val="2577445"/>
            <a:satOff val="-7397"/>
            <a:lumOff val="-1184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AD3CF-6C97-45F8-859E-5C5809819A66}">
      <dsp:nvSpPr>
        <dsp:cNvPr id="0" name=""/>
        <dsp:cNvSpPr/>
      </dsp:nvSpPr>
      <dsp:spPr>
        <a:xfrm rot="18900000">
          <a:off x="4568007" y="3529937"/>
          <a:ext cx="319993" cy="319993"/>
        </a:xfrm>
        <a:prstGeom prst="teardrop">
          <a:avLst>
            <a:gd name="adj" fmla="val 115000"/>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90020-48DB-4AF5-A55E-6BA7C9F98FC7}">
      <dsp:nvSpPr>
        <dsp:cNvPr id="0" name=""/>
        <dsp:cNvSpPr/>
      </dsp:nvSpPr>
      <dsp:spPr>
        <a:xfrm>
          <a:off x="4603555" y="3565486"/>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15F94FC0-E801-4797-B379-B47C7B88BF05}">
      <dsp:nvSpPr>
        <dsp:cNvPr id="0" name=""/>
        <dsp:cNvSpPr/>
      </dsp:nvSpPr>
      <dsp:spPr>
        <a:xfrm>
          <a:off x="4954273"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Preprocessing / Containers</a:t>
          </a:r>
        </a:p>
      </dsp:txBody>
      <dsp:txXfrm>
        <a:off x="4954273" y="2175669"/>
        <a:ext cx="2500452" cy="1287996"/>
      </dsp:txXfrm>
    </dsp:sp>
    <dsp:sp modelId="{28674518-FAC9-4D80-89AB-D45403B4FD44}">
      <dsp:nvSpPr>
        <dsp:cNvPr id="0" name=""/>
        <dsp:cNvSpPr/>
      </dsp:nvSpPr>
      <dsp:spPr>
        <a:xfrm>
          <a:off x="4954273"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 June</a:t>
          </a:r>
        </a:p>
      </dsp:txBody>
      <dsp:txXfrm>
        <a:off x="4954273" y="3463665"/>
        <a:ext cx="2500452" cy="452539"/>
      </dsp:txXfrm>
    </dsp:sp>
    <dsp:sp modelId="{1CBEA7C0-063D-4923-A1B6-35A370D38A58}">
      <dsp:nvSpPr>
        <dsp:cNvPr id="0" name=""/>
        <dsp:cNvSpPr/>
      </dsp:nvSpPr>
      <dsp:spPr>
        <a:xfrm>
          <a:off x="4728004" y="2175669"/>
          <a:ext cx="0" cy="1287996"/>
        </a:xfrm>
        <a:prstGeom prst="line">
          <a:avLst/>
        </a:prstGeom>
        <a:noFill/>
        <a:ln w="12700" cap="flat" cmpd="sng" algn="ctr">
          <a:solidFill>
            <a:schemeClr val="accent2">
              <a:hueOff val="3866169"/>
              <a:satOff val="-11096"/>
              <a:lumOff val="-17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24CDFDD9-0461-42C0-8964-F6F80FD7DE75}">
      <dsp:nvSpPr>
        <dsp:cNvPr id="0" name=""/>
        <dsp:cNvSpPr/>
      </dsp:nvSpPr>
      <dsp:spPr>
        <a:xfrm>
          <a:off x="4686402" y="2134940"/>
          <a:ext cx="81457" cy="81457"/>
        </a:xfrm>
        <a:prstGeom prst="ellipse">
          <a:avLst/>
        </a:prstGeom>
        <a:solidFill>
          <a:schemeClr val="accent2">
            <a:hueOff val="3866169"/>
            <a:satOff val="-11096"/>
            <a:lumOff val="-17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8A5EF-1779-4E48-9ABB-1E9BFCE807E7}">
      <dsp:nvSpPr>
        <dsp:cNvPr id="0" name=""/>
        <dsp:cNvSpPr/>
      </dsp:nvSpPr>
      <dsp:spPr>
        <a:xfrm rot="8100000">
          <a:off x="6068470" y="501406"/>
          <a:ext cx="319993" cy="319993"/>
        </a:xfrm>
        <a:prstGeom prst="teardrop">
          <a:avLst>
            <a:gd name="adj" fmla="val 115000"/>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0CAEE-DDA9-4A65-9298-F0CD9FD3E865}">
      <dsp:nvSpPr>
        <dsp:cNvPr id="0" name=""/>
        <dsp:cNvSpPr/>
      </dsp:nvSpPr>
      <dsp:spPr>
        <a:xfrm>
          <a:off x="6104018" y="536955"/>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EAA8E3B6-2315-4950-991A-3A8A85626686}">
      <dsp:nvSpPr>
        <dsp:cNvPr id="0" name=""/>
        <dsp:cNvSpPr/>
      </dsp:nvSpPr>
      <dsp:spPr>
        <a:xfrm>
          <a:off x="6454736" y="887672"/>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Running fMRIPrep</a:t>
          </a:r>
        </a:p>
      </dsp:txBody>
      <dsp:txXfrm>
        <a:off x="6454736" y="887672"/>
        <a:ext cx="2500452" cy="1287996"/>
      </dsp:txXfrm>
    </dsp:sp>
    <dsp:sp modelId="{AF83DA2F-A17A-435C-99BC-EC73F587CDC0}">
      <dsp:nvSpPr>
        <dsp:cNvPr id="0" name=""/>
        <dsp:cNvSpPr/>
      </dsp:nvSpPr>
      <dsp:spPr>
        <a:xfrm>
          <a:off x="6454736" y="435133"/>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27 June</a:t>
          </a:r>
        </a:p>
      </dsp:txBody>
      <dsp:txXfrm>
        <a:off x="6454736" y="435133"/>
        <a:ext cx="2500452" cy="452539"/>
      </dsp:txXfrm>
    </dsp:sp>
    <dsp:sp modelId="{4ABFC3BF-BF5A-4430-98D6-9C980A6C22C9}">
      <dsp:nvSpPr>
        <dsp:cNvPr id="0" name=""/>
        <dsp:cNvSpPr/>
      </dsp:nvSpPr>
      <dsp:spPr>
        <a:xfrm>
          <a:off x="6228466" y="887672"/>
          <a:ext cx="0" cy="1287996"/>
        </a:xfrm>
        <a:prstGeom prst="line">
          <a:avLst/>
        </a:prstGeom>
        <a:noFill/>
        <a:ln w="12700" cap="flat" cmpd="sng" algn="ctr">
          <a:solidFill>
            <a:schemeClr val="accent2">
              <a:hueOff val="5154891"/>
              <a:satOff val="-14794"/>
              <a:lumOff val="-23687"/>
              <a:alphaOff val="0"/>
            </a:schemeClr>
          </a:solidFill>
          <a:prstDash val="dash"/>
          <a:miter lim="800000"/>
        </a:ln>
        <a:effectLst/>
      </dsp:spPr>
      <dsp:style>
        <a:lnRef idx="1">
          <a:scrgbClr r="0" g="0" b="0"/>
        </a:lnRef>
        <a:fillRef idx="0">
          <a:scrgbClr r="0" g="0" b="0"/>
        </a:fillRef>
        <a:effectRef idx="0">
          <a:scrgbClr r="0" g="0" b="0"/>
        </a:effectRef>
        <a:fontRef idx="minor"/>
      </dsp:style>
    </dsp:sp>
    <dsp:sp modelId="{945C49CB-053D-4144-B0E1-DBE4237F2654}">
      <dsp:nvSpPr>
        <dsp:cNvPr id="0" name=""/>
        <dsp:cNvSpPr/>
      </dsp:nvSpPr>
      <dsp:spPr>
        <a:xfrm>
          <a:off x="6186865" y="2134940"/>
          <a:ext cx="81457" cy="81457"/>
        </a:xfrm>
        <a:prstGeom prst="ellipse">
          <a:avLst/>
        </a:prstGeom>
        <a:solidFill>
          <a:schemeClr val="accent2">
            <a:hueOff val="5154891"/>
            <a:satOff val="-14794"/>
            <a:lumOff val="-2368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D7C7A-DBFE-4401-9DD1-5F1DCAE5BCD4}">
      <dsp:nvSpPr>
        <dsp:cNvPr id="0" name=""/>
        <dsp:cNvSpPr/>
      </dsp:nvSpPr>
      <dsp:spPr>
        <a:xfrm rot="18900000">
          <a:off x="7568932" y="3529937"/>
          <a:ext cx="319993" cy="319993"/>
        </a:xfrm>
        <a:prstGeom prst="teardrop">
          <a:avLst>
            <a:gd name="adj" fmla="val 115000"/>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05077B-8273-4B3F-919B-09305EB9FEF8}">
      <dsp:nvSpPr>
        <dsp:cNvPr id="0" name=""/>
        <dsp:cNvSpPr/>
      </dsp:nvSpPr>
      <dsp:spPr>
        <a:xfrm>
          <a:off x="7604481" y="3565486"/>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C9EE456A-031F-4CF7-B389-4A654BEFF18F}">
      <dsp:nvSpPr>
        <dsp:cNvPr id="0" name=""/>
        <dsp:cNvSpPr/>
      </dsp:nvSpPr>
      <dsp:spPr>
        <a:xfrm>
          <a:off x="7955199" y="2175669"/>
          <a:ext cx="2500452"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b="1" kern="1200" dirty="0"/>
            <a:t>Holiday</a:t>
          </a:r>
        </a:p>
      </dsp:txBody>
      <dsp:txXfrm>
        <a:off x="7955199" y="2175669"/>
        <a:ext cx="2500452" cy="1287996"/>
      </dsp:txXfrm>
    </dsp:sp>
    <dsp:sp modelId="{AF2AAE39-3A83-4871-9D84-3A04D01D5CA3}">
      <dsp:nvSpPr>
        <dsp:cNvPr id="0" name=""/>
        <dsp:cNvSpPr/>
      </dsp:nvSpPr>
      <dsp:spPr>
        <a:xfrm>
          <a:off x="7955199" y="3463665"/>
          <a:ext cx="2500452"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7 Apr.</a:t>
          </a:r>
        </a:p>
      </dsp:txBody>
      <dsp:txXfrm>
        <a:off x="7955199" y="3463665"/>
        <a:ext cx="2500452" cy="452539"/>
      </dsp:txXfrm>
    </dsp:sp>
    <dsp:sp modelId="{76B9956B-97F7-4196-9810-190E3500F1C6}">
      <dsp:nvSpPr>
        <dsp:cNvPr id="0" name=""/>
        <dsp:cNvSpPr/>
      </dsp:nvSpPr>
      <dsp:spPr>
        <a:xfrm>
          <a:off x="7728929" y="2175669"/>
          <a:ext cx="0" cy="1287996"/>
        </a:xfrm>
        <a:prstGeom prst="line">
          <a:avLst/>
        </a:prstGeom>
        <a:noFill/>
        <a:ln w="12700" cap="flat" cmpd="sng" algn="ctr">
          <a:solidFill>
            <a:schemeClr val="accent2">
              <a:hueOff val="6443614"/>
              <a:satOff val="-18493"/>
              <a:lumOff val="-29609"/>
              <a:alphaOff val="0"/>
            </a:schemeClr>
          </a:solidFill>
          <a:prstDash val="dash"/>
          <a:miter lim="800000"/>
        </a:ln>
        <a:effectLst/>
      </dsp:spPr>
      <dsp:style>
        <a:lnRef idx="1">
          <a:scrgbClr r="0" g="0" b="0"/>
        </a:lnRef>
        <a:fillRef idx="0">
          <a:scrgbClr r="0" g="0" b="0"/>
        </a:fillRef>
        <a:effectRef idx="0">
          <a:scrgbClr r="0" g="0" b="0"/>
        </a:effectRef>
        <a:fontRef idx="minor"/>
      </dsp:style>
    </dsp:sp>
    <dsp:sp modelId="{4D1048E1-3660-4802-B1A6-685F85A5B1E7}">
      <dsp:nvSpPr>
        <dsp:cNvPr id="0" name=""/>
        <dsp:cNvSpPr/>
      </dsp:nvSpPr>
      <dsp:spPr>
        <a:xfrm>
          <a:off x="7687328" y="2134940"/>
          <a:ext cx="81457" cy="81457"/>
        </a:xfrm>
        <a:prstGeom prst="ellipse">
          <a:avLst/>
        </a:prstGeom>
        <a:solidFill>
          <a:schemeClr val="accent2">
            <a:hueOff val="6443614"/>
            <a:satOff val="-18493"/>
            <a:lumOff val="-2960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0257A-EF24-455F-AD53-634C535AD580}"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571E1B-B58F-412B-808C-A9BBFD8BC728}" type="slidenum">
              <a:rPr lang="en-US" smtClean="0"/>
              <a:t>‹#›</a:t>
            </a:fld>
            <a:endParaRPr lang="en-US"/>
          </a:p>
        </p:txBody>
      </p:sp>
    </p:spTree>
    <p:extLst>
      <p:ext uri="{BB962C8B-B14F-4D97-AF65-F5344CB8AC3E}">
        <p14:creationId xmlns:p14="http://schemas.microsoft.com/office/powerpoint/2010/main" val="18969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Brainhack is an “unconference” format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term </a:t>
            </a:r>
            <a:r>
              <a:rPr lang="en-US" sz="1200" b="1" i="0" kern="1200" dirty="0">
                <a:solidFill>
                  <a:schemeClr val="tx1"/>
                </a:solidFill>
                <a:effectLst/>
                <a:latin typeface="+mn-lt"/>
                <a:ea typeface="+mn-ea"/>
                <a:cs typeface="+mn-cs"/>
              </a:rPr>
              <a:t>hackathon</a:t>
            </a:r>
            <a:r>
              <a:rPr lang="en-US" sz="1200" b="0" i="0" kern="1200" dirty="0">
                <a:solidFill>
                  <a:schemeClr val="tx1"/>
                </a:solidFill>
                <a:effectLst/>
                <a:latin typeface="+mn-lt"/>
                <a:ea typeface="+mn-ea"/>
                <a:cs typeface="+mn-cs"/>
              </a:rPr>
              <a:t> is a portmanteau of “hacking” and “marathon.” Traditionally, it is an event in which people and teams gather to collaboratively work on projects over the course of multiple days. These events often historically feature competitions between teams. </a:t>
            </a:r>
            <a:r>
              <a:rPr lang="en-US" sz="1200" b="0" i="0" kern="1200" dirty="0" err="1">
                <a:solidFill>
                  <a:schemeClr val="tx1"/>
                </a:solidFill>
                <a:effectLst/>
                <a:latin typeface="+mn-lt"/>
                <a:ea typeface="+mn-ea"/>
                <a:cs typeface="+mn-cs"/>
              </a:rPr>
              <a:t>Brainhacks</a:t>
            </a:r>
            <a:r>
              <a:rPr lang="en-US" sz="1200" b="0" i="0" kern="1200" dirty="0">
                <a:solidFill>
                  <a:schemeClr val="tx1"/>
                </a:solidFill>
                <a:effectLst/>
                <a:latin typeface="+mn-lt"/>
                <a:ea typeface="+mn-ea"/>
                <a:cs typeface="+mn-cs"/>
              </a:rPr>
              <a:t> instead emphasize collaboration over competition.</a:t>
            </a:r>
          </a:p>
        </p:txBody>
      </p:sp>
      <p:sp>
        <p:nvSpPr>
          <p:cNvPr id="4" name="Slide Number Placeholder 3"/>
          <p:cNvSpPr>
            <a:spLocks noGrp="1"/>
          </p:cNvSpPr>
          <p:nvPr>
            <p:ph type="sldNum" sz="quarter" idx="5"/>
          </p:nvPr>
        </p:nvSpPr>
        <p:spPr/>
        <p:txBody>
          <a:bodyPr/>
          <a:lstStyle/>
          <a:p>
            <a:fld id="{94571E1B-B58F-412B-808C-A9BBFD8BC728}" type="slidenum">
              <a:rPr lang="en-US" smtClean="0"/>
              <a:t>3</a:t>
            </a:fld>
            <a:endParaRPr lang="en-US"/>
          </a:p>
        </p:txBody>
      </p:sp>
    </p:spTree>
    <p:extLst>
      <p:ext uri="{BB962C8B-B14F-4D97-AF65-F5344CB8AC3E}">
        <p14:creationId xmlns:p14="http://schemas.microsoft.com/office/powerpoint/2010/main" val="105028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what we all have in common – now I’d like to know what, in particular, brings each of us here, individually</a:t>
            </a:r>
          </a:p>
          <a:p>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16</a:t>
            </a:fld>
            <a:endParaRPr lang="en-US"/>
          </a:p>
        </p:txBody>
      </p:sp>
    </p:spTree>
    <p:extLst>
      <p:ext uri="{BB962C8B-B14F-4D97-AF65-F5344CB8AC3E}">
        <p14:creationId xmlns:p14="http://schemas.microsoft.com/office/powerpoint/2010/main" val="159380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talk about the schedule and the content we plan to cover</a:t>
            </a:r>
          </a:p>
          <a:p>
            <a:endParaRPr lang="en-US" dirty="0"/>
          </a:p>
          <a:p>
            <a:r>
              <a:rPr lang="en-US" dirty="0"/>
              <a:t>I want to discuss the prospect of projects – see who has a project, who needs one, who is amenable to group projects</a:t>
            </a:r>
          </a:p>
        </p:txBody>
      </p:sp>
      <p:sp>
        <p:nvSpPr>
          <p:cNvPr id="4" name="Slide Number Placeholder 3"/>
          <p:cNvSpPr>
            <a:spLocks noGrp="1"/>
          </p:cNvSpPr>
          <p:nvPr>
            <p:ph type="sldNum" sz="quarter" idx="5"/>
          </p:nvPr>
        </p:nvSpPr>
        <p:spPr/>
        <p:txBody>
          <a:bodyPr/>
          <a:lstStyle/>
          <a:p>
            <a:fld id="{94571E1B-B58F-412B-808C-A9BBFD8BC728}" type="slidenum">
              <a:rPr lang="en-US" smtClean="0"/>
              <a:t>17</a:t>
            </a:fld>
            <a:endParaRPr lang="en-US"/>
          </a:p>
        </p:txBody>
      </p:sp>
    </p:spTree>
    <p:extLst>
      <p:ext uri="{BB962C8B-B14F-4D97-AF65-F5344CB8AC3E}">
        <p14:creationId xmlns:p14="http://schemas.microsoft.com/office/powerpoint/2010/main" val="527739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feel about this?</a:t>
            </a:r>
          </a:p>
          <a:p>
            <a:endParaRPr lang="en-US" dirty="0"/>
          </a:p>
          <a:p>
            <a:r>
              <a:rPr lang="en-US" dirty="0"/>
              <a:t>Pacing depends on group progress, so our schedule will always be tentative</a:t>
            </a:r>
          </a:p>
          <a:p>
            <a:endParaRPr lang="en-US" dirty="0"/>
          </a:p>
          <a:p>
            <a:r>
              <a:rPr lang="en-US" dirty="0"/>
              <a:t>Current focus on MRI: I can teach MRI, but I’m fuzzy on EEG/</a:t>
            </a:r>
            <a:r>
              <a:rPr lang="en-US" dirty="0" err="1"/>
              <a:t>fNIRS</a:t>
            </a:r>
            <a:r>
              <a:rPr lang="en-US" dirty="0"/>
              <a:t>…</a:t>
            </a:r>
          </a:p>
          <a:p>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18</a:t>
            </a:fld>
            <a:endParaRPr lang="en-US"/>
          </a:p>
        </p:txBody>
      </p:sp>
    </p:spTree>
    <p:extLst>
      <p:ext uri="{BB962C8B-B14F-4D97-AF65-F5344CB8AC3E}">
        <p14:creationId xmlns:p14="http://schemas.microsoft.com/office/powerpoint/2010/main" val="147803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t>Teams?</a:t>
            </a:r>
          </a:p>
          <a:p>
            <a:pPr lvl="0">
              <a:lnSpc>
                <a:spcPct val="100000"/>
              </a:lnSpc>
            </a:pPr>
            <a:endParaRPr lang="en-US" dirty="0"/>
          </a:p>
          <a:p>
            <a:pPr lvl="0">
              <a:lnSpc>
                <a:spcPct val="100000"/>
              </a:lnSpc>
            </a:pPr>
            <a:r>
              <a:rPr lang="en-US" dirty="0"/>
              <a:t>I can come up with activities for the group to kick off each hacking session – e.g., explore the nibabel documentation</a:t>
            </a:r>
          </a:p>
          <a:p>
            <a:pPr lvl="0">
              <a:lnSpc>
                <a:spcPct val="100000"/>
              </a:lnSpc>
            </a:pPr>
            <a:endParaRPr lang="en-US" dirty="0"/>
          </a:p>
          <a:p>
            <a:pPr lvl="0">
              <a:lnSpc>
                <a:spcPct val="100000"/>
              </a:lnSpc>
            </a:pPr>
            <a:r>
              <a:rPr lang="en-US" dirty="0"/>
              <a:t>- Set up a simple analysis pipeline for your lab </a:t>
            </a:r>
          </a:p>
          <a:p>
            <a:pPr lvl="0">
              <a:lnSpc>
                <a:spcPct val="100000"/>
              </a:lnSpc>
            </a:pPr>
            <a:r>
              <a:rPr lang="en-US" dirty="0"/>
              <a:t>- MR meta-analysis w/ </a:t>
            </a:r>
            <a:r>
              <a:rPr lang="en-US" dirty="0" err="1"/>
              <a:t>GingerALE</a:t>
            </a:r>
            <a:endParaRPr lang="en-US" dirty="0"/>
          </a:p>
          <a:p>
            <a:pPr lvl="0">
              <a:lnSpc>
                <a:spcPct val="100000"/>
              </a:lnSpc>
            </a:pPr>
            <a:r>
              <a:rPr lang="en-US" dirty="0"/>
              <a:t>- QC visualizations in Python</a:t>
            </a:r>
          </a:p>
          <a:p>
            <a:pPr lvl="0">
              <a:lnSpc>
                <a:spcPct val="100000"/>
              </a:lnSpc>
            </a:pPr>
            <a:r>
              <a:rPr lang="en-US" dirty="0"/>
              <a:t>- Create a website/Wiki for yourself</a:t>
            </a:r>
          </a:p>
          <a:p>
            <a:pPr lvl="0">
              <a:lnSpc>
                <a:spcPct val="100000"/>
              </a:lnSpc>
            </a:pPr>
            <a:r>
              <a:rPr lang="en-US" dirty="0"/>
              <a:t>- Generate stimuli in </a:t>
            </a:r>
            <a:r>
              <a:rPr lang="en-US" dirty="0" err="1"/>
              <a:t>PsychoPy</a:t>
            </a:r>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19</a:t>
            </a:fld>
            <a:endParaRPr lang="en-US"/>
          </a:p>
        </p:txBody>
      </p:sp>
    </p:spTree>
    <p:extLst>
      <p:ext uri="{BB962C8B-B14F-4D97-AF65-F5344CB8AC3E}">
        <p14:creationId xmlns:p14="http://schemas.microsoft.com/office/powerpoint/2010/main" val="2795491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already have anaconda installed, run:</a:t>
            </a:r>
          </a:p>
          <a:p>
            <a:r>
              <a:rPr lang="en-US" dirty="0"/>
              <a:t>&gt;&gt; </a:t>
            </a:r>
            <a:r>
              <a:rPr lang="en-US" dirty="0" err="1"/>
              <a:t>conda</a:t>
            </a:r>
            <a:r>
              <a:rPr lang="en-US" dirty="0"/>
              <a:t> update </a:t>
            </a:r>
            <a:r>
              <a:rPr lang="en-US" dirty="0" err="1"/>
              <a:t>conda</a:t>
            </a:r>
            <a:endParaRPr lang="en-US" dirty="0"/>
          </a:p>
          <a:p>
            <a:r>
              <a:rPr lang="en-US" dirty="0"/>
              <a:t>&gt;&gt; </a:t>
            </a:r>
            <a:r>
              <a:rPr lang="en-US" dirty="0" err="1"/>
              <a:t>conda</a:t>
            </a:r>
            <a:r>
              <a:rPr lang="en-US" dirty="0"/>
              <a:t> update --all</a:t>
            </a:r>
          </a:p>
          <a:p>
            <a:endParaRPr lang="en-US" dirty="0"/>
          </a:p>
          <a:p>
            <a:r>
              <a:rPr lang="en-US" dirty="0"/>
              <a:t>What is Anaconda?</a:t>
            </a:r>
          </a:p>
          <a:p>
            <a:pPr marL="342900" indent="-342900">
              <a:buFontTx/>
              <a:buChar char="-"/>
            </a:pPr>
            <a:r>
              <a:rPr lang="en-US" sz="2400" dirty="0"/>
              <a:t>Anaconda is a distribution of Python / R that’s geared toward data science and scientific computing</a:t>
            </a:r>
          </a:p>
          <a:p>
            <a:pPr marL="342900" indent="-342900">
              <a:buFontTx/>
              <a:buChar char="-"/>
            </a:pPr>
            <a:r>
              <a:rPr lang="en-US" sz="2400" b="0" kern="1200" dirty="0">
                <a:solidFill>
                  <a:srgbClr val="885075"/>
                </a:solidFill>
                <a:latin typeface="+mn-lt"/>
                <a:ea typeface="+mn-ea"/>
                <a:cs typeface="+mn-cs"/>
              </a:rPr>
              <a:t>Comes with a full </a:t>
            </a:r>
            <a:r>
              <a:rPr lang="en-US" sz="2400" b="0" kern="1200" dirty="0" err="1">
                <a:solidFill>
                  <a:srgbClr val="885075"/>
                </a:solidFill>
                <a:latin typeface="+mn-lt"/>
                <a:ea typeface="+mn-ea"/>
                <a:cs typeface="+mn-cs"/>
              </a:rPr>
              <a:t>Cpython</a:t>
            </a:r>
            <a:r>
              <a:rPr lang="en-US" sz="2400" b="0" kern="1200" dirty="0">
                <a:solidFill>
                  <a:srgbClr val="885075"/>
                </a:solidFill>
                <a:latin typeface="+mn-lt"/>
                <a:ea typeface="+mn-ea"/>
                <a:cs typeface="+mn-cs"/>
              </a:rPr>
              <a:t> build, </a:t>
            </a:r>
            <a:r>
              <a:rPr lang="en-US" sz="2400" b="0" kern="1200" dirty="0" err="1">
                <a:solidFill>
                  <a:srgbClr val="885075"/>
                </a:solidFill>
                <a:latin typeface="+mn-lt"/>
                <a:ea typeface="+mn-ea"/>
                <a:cs typeface="+mn-cs"/>
              </a:rPr>
              <a:t>conda</a:t>
            </a:r>
            <a:r>
              <a:rPr lang="en-US" sz="2400" b="0" kern="1200" dirty="0">
                <a:solidFill>
                  <a:srgbClr val="885075"/>
                </a:solidFill>
                <a:latin typeface="+mn-lt"/>
                <a:ea typeface="+mn-ea"/>
                <a:cs typeface="+mn-cs"/>
              </a:rPr>
              <a:t> (a package and environment manager), ~250 curated packages, and a GUI launcher (Anaconda Navigator)</a:t>
            </a:r>
          </a:p>
          <a:p>
            <a:pPr marL="342900" indent="-342900">
              <a:buFontTx/>
              <a:buChar char="-"/>
            </a:pPr>
            <a:r>
              <a:rPr lang="en-US" sz="2400" b="0" kern="1200" dirty="0">
                <a:solidFill>
                  <a:srgbClr val="885075"/>
                </a:solidFill>
                <a:latin typeface="+mn-lt"/>
                <a:ea typeface="+mn-ea"/>
                <a:cs typeface="+mn-cs"/>
              </a:rPr>
              <a:t>Conda-forge is a </a:t>
            </a:r>
            <a:r>
              <a:rPr lang="en-US" sz="2400" b="0" kern="1200">
                <a:solidFill>
                  <a:srgbClr val="885075"/>
                </a:solidFill>
                <a:latin typeface="+mn-lt"/>
                <a:ea typeface="+mn-ea"/>
                <a:cs typeface="+mn-cs"/>
              </a:rPr>
              <a:t>build se3</a:t>
            </a:r>
            <a:endParaRPr lang="en-US" sz="2400" b="0" kern="1200" dirty="0">
              <a:solidFill>
                <a:srgbClr val="885075"/>
              </a:solidFill>
              <a:latin typeface="+mn-lt"/>
              <a:ea typeface="+mn-ea"/>
              <a:cs typeface="+mn-cs"/>
            </a:endParaRPr>
          </a:p>
        </p:txBody>
      </p:sp>
      <p:sp>
        <p:nvSpPr>
          <p:cNvPr id="4" name="Slide Number Placeholder 3"/>
          <p:cNvSpPr>
            <a:spLocks noGrp="1"/>
          </p:cNvSpPr>
          <p:nvPr>
            <p:ph type="sldNum" sz="quarter" idx="5"/>
          </p:nvPr>
        </p:nvSpPr>
        <p:spPr/>
        <p:txBody>
          <a:bodyPr/>
          <a:lstStyle/>
          <a:p>
            <a:fld id="{94571E1B-B58F-412B-808C-A9BBFD8BC728}" type="slidenum">
              <a:rPr lang="en-US" smtClean="0"/>
              <a:t>22</a:t>
            </a:fld>
            <a:endParaRPr lang="en-US"/>
          </a:p>
        </p:txBody>
      </p:sp>
    </p:spTree>
    <p:extLst>
      <p:ext uri="{BB962C8B-B14F-4D97-AF65-F5344CB8AC3E}">
        <p14:creationId xmlns:p14="http://schemas.microsoft.com/office/powerpoint/2010/main" val="396940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Windows – try </a:t>
            </a:r>
            <a:r>
              <a:rPr lang="en-US" dirty="0" err="1"/>
              <a:t>Powershell</a:t>
            </a:r>
            <a:r>
              <a:rPr lang="en-US" dirty="0"/>
              <a:t>. If only have </a:t>
            </a:r>
            <a:r>
              <a:rPr lang="en-US" dirty="0" err="1"/>
              <a:t>cmd</a:t>
            </a:r>
            <a:r>
              <a:rPr lang="en-US" dirty="0"/>
              <a:t>:</a:t>
            </a:r>
          </a:p>
          <a:p>
            <a:r>
              <a:rPr lang="en-US" dirty="0"/>
              <a:t>&gt;&gt; md ~/Desktop/Brainhack/Week1</a:t>
            </a:r>
          </a:p>
          <a:p>
            <a:endParaRPr lang="en-US" dirty="0"/>
          </a:p>
          <a:p>
            <a:r>
              <a:rPr lang="en-US" dirty="0"/>
              <a:t>When finished, don’t forget to run:</a:t>
            </a:r>
          </a:p>
          <a:p>
            <a:r>
              <a:rPr lang="en-US" dirty="0"/>
              <a:t>&gt;&gt; </a:t>
            </a:r>
            <a:r>
              <a:rPr lang="en-US" dirty="0" err="1"/>
              <a:t>conda</a:t>
            </a:r>
            <a:r>
              <a:rPr lang="en-US" dirty="0"/>
              <a:t> deactivate</a:t>
            </a:r>
          </a:p>
          <a:p>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23</a:t>
            </a:fld>
            <a:endParaRPr lang="en-US"/>
          </a:p>
        </p:txBody>
      </p:sp>
    </p:spTree>
    <p:extLst>
      <p:ext uri="{BB962C8B-B14F-4D97-AF65-F5344CB8AC3E}">
        <p14:creationId xmlns:p14="http://schemas.microsoft.com/office/powerpoint/2010/main" val="4091888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Cygwin on Windows to follow Unix tutorial</a:t>
            </a:r>
          </a:p>
        </p:txBody>
      </p:sp>
      <p:sp>
        <p:nvSpPr>
          <p:cNvPr id="4" name="Slide Number Placeholder 3"/>
          <p:cNvSpPr>
            <a:spLocks noGrp="1"/>
          </p:cNvSpPr>
          <p:nvPr>
            <p:ph type="sldNum" sz="quarter" idx="5"/>
          </p:nvPr>
        </p:nvSpPr>
        <p:spPr/>
        <p:txBody>
          <a:bodyPr/>
          <a:lstStyle/>
          <a:p>
            <a:fld id="{94571E1B-B58F-412B-808C-A9BBFD8BC728}" type="slidenum">
              <a:rPr lang="en-US" smtClean="0"/>
              <a:t>25</a:t>
            </a:fld>
            <a:endParaRPr lang="en-US"/>
          </a:p>
        </p:txBody>
      </p:sp>
    </p:spTree>
    <p:extLst>
      <p:ext uri="{BB962C8B-B14F-4D97-AF65-F5344CB8AC3E}">
        <p14:creationId xmlns:p14="http://schemas.microsoft.com/office/powerpoint/2010/main" val="3628614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72264-5B83-8584-2579-8BBF60DD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A1A23-7740-49C0-69C7-2EF0F5074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2BBCD-CC1A-480E-8D7B-C825FB099D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don’t need to stay here for 5 hours – I won’t hold you hostage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few years ago, our lab used to host weekly meetings like this, but they were totally unstructured – basically just a time to hang out and code. I thought it would be a good idea, if I wanted to bring this back, to introduce more formal instruction as a supplement to unstructured hacking time</a:t>
            </a:r>
          </a:p>
        </p:txBody>
      </p:sp>
      <p:sp>
        <p:nvSpPr>
          <p:cNvPr id="4" name="Slide Number Placeholder 3">
            <a:extLst>
              <a:ext uri="{FF2B5EF4-FFF2-40B4-BE49-F238E27FC236}">
                <a16:creationId xmlns:a16="http://schemas.microsoft.com/office/drawing/2014/main" id="{2238FB87-784D-EC8B-2B25-2F6A866691A0}"/>
              </a:ext>
            </a:extLst>
          </p:cNvPr>
          <p:cNvSpPr>
            <a:spLocks noGrp="1"/>
          </p:cNvSpPr>
          <p:nvPr>
            <p:ph type="sldNum" sz="quarter" idx="5"/>
          </p:nvPr>
        </p:nvSpPr>
        <p:spPr/>
        <p:txBody>
          <a:bodyPr/>
          <a:lstStyle/>
          <a:p>
            <a:fld id="{94571E1B-B58F-412B-808C-A9BBFD8BC728}" type="slidenum">
              <a:rPr lang="en-US" smtClean="0"/>
              <a:t>4</a:t>
            </a:fld>
            <a:endParaRPr lang="en-US"/>
          </a:p>
        </p:txBody>
      </p:sp>
    </p:spTree>
    <p:extLst>
      <p:ext uri="{BB962C8B-B14F-4D97-AF65-F5344CB8AC3E}">
        <p14:creationId xmlns:p14="http://schemas.microsoft.com/office/powerpoint/2010/main" val="1342479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kind, be respectful – let’s try to build some rapport amongst ourselves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be embarrassed to ask for help! Don’t be shy!</a:t>
            </a:r>
          </a:p>
          <a:p>
            <a:endParaRPr lang="en-US" dirty="0"/>
          </a:p>
          <a:p>
            <a:r>
              <a:rPr lang="en-US" dirty="0"/>
              <a:t>Give people the time they need to learn/process new material. It’s important to recognize that we’re all starting from different levels of experience. The more programming experience you have, the easier it is to pick up new tricks. Once you know the basics, the rest comes easy (or at least faster)</a:t>
            </a:r>
          </a:p>
          <a:p>
            <a:endParaRPr lang="en-US" dirty="0"/>
          </a:p>
          <a:p>
            <a:r>
              <a:rPr lang="en-US" dirty="0"/>
              <a:t>No grades, no final reports. You get out what you put in.</a:t>
            </a:r>
          </a:p>
          <a:p>
            <a:endParaRPr lang="en-US" dirty="0"/>
          </a:p>
          <a:p>
            <a:r>
              <a:rPr lang="en-US" dirty="0"/>
              <a:t>Celebrate progress</a:t>
            </a:r>
          </a:p>
        </p:txBody>
      </p:sp>
      <p:sp>
        <p:nvSpPr>
          <p:cNvPr id="4" name="Slide Number Placeholder 3"/>
          <p:cNvSpPr>
            <a:spLocks noGrp="1"/>
          </p:cNvSpPr>
          <p:nvPr>
            <p:ph type="sldNum" sz="quarter" idx="5"/>
          </p:nvPr>
        </p:nvSpPr>
        <p:spPr/>
        <p:txBody>
          <a:bodyPr/>
          <a:lstStyle/>
          <a:p>
            <a:fld id="{94571E1B-B58F-412B-808C-A9BBFD8BC728}" type="slidenum">
              <a:rPr lang="en-US" smtClean="0"/>
              <a:t>5</a:t>
            </a:fld>
            <a:endParaRPr lang="en-US"/>
          </a:p>
        </p:txBody>
      </p:sp>
    </p:spTree>
    <p:extLst>
      <p:ext uri="{BB962C8B-B14F-4D97-AF65-F5344CB8AC3E}">
        <p14:creationId xmlns:p14="http://schemas.microsoft.com/office/powerpoint/2010/main" val="386421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simultaneously a dweeb and not a dweeb. Given what I know, I’m going to try my best to lead and instruct as much as I can, but I haven’t done this before, and I’m far from being an expert programmer.</a:t>
            </a:r>
          </a:p>
          <a:p>
            <a:endParaRPr lang="en-US" dirty="0"/>
          </a:p>
          <a:p>
            <a:r>
              <a:rPr lang="en-US" dirty="0"/>
              <a:t>I’m hoping the experience I do have will come in handy, and that I can serve as a helpful resource throughout the summer. But really, this will be a team effort!</a:t>
            </a:r>
          </a:p>
        </p:txBody>
      </p:sp>
      <p:sp>
        <p:nvSpPr>
          <p:cNvPr id="4" name="Slide Number Placeholder 3"/>
          <p:cNvSpPr>
            <a:spLocks noGrp="1"/>
          </p:cNvSpPr>
          <p:nvPr>
            <p:ph type="sldNum" sz="quarter" idx="5"/>
          </p:nvPr>
        </p:nvSpPr>
        <p:spPr/>
        <p:txBody>
          <a:bodyPr/>
          <a:lstStyle/>
          <a:p>
            <a:fld id="{94571E1B-B58F-412B-808C-A9BBFD8BC728}" type="slidenum">
              <a:rPr lang="en-US" smtClean="0"/>
              <a:t>8</a:t>
            </a:fld>
            <a:endParaRPr lang="en-US"/>
          </a:p>
        </p:txBody>
      </p:sp>
    </p:spTree>
    <p:extLst>
      <p:ext uri="{BB962C8B-B14F-4D97-AF65-F5344CB8AC3E}">
        <p14:creationId xmlns:p14="http://schemas.microsoft.com/office/powerpoint/2010/main" val="424214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9</a:t>
            </a:fld>
            <a:endParaRPr lang="en-US"/>
          </a:p>
        </p:txBody>
      </p:sp>
    </p:spTree>
    <p:extLst>
      <p:ext uri="{BB962C8B-B14F-4D97-AF65-F5344CB8AC3E}">
        <p14:creationId xmlns:p14="http://schemas.microsoft.com/office/powerpoint/2010/main" val="332563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 is the heart of Brainhack!</a:t>
            </a:r>
          </a:p>
        </p:txBody>
      </p:sp>
      <p:sp>
        <p:nvSpPr>
          <p:cNvPr id="4" name="Slide Number Placeholder 3"/>
          <p:cNvSpPr>
            <a:spLocks noGrp="1"/>
          </p:cNvSpPr>
          <p:nvPr>
            <p:ph type="sldNum" sz="quarter" idx="5"/>
          </p:nvPr>
        </p:nvSpPr>
        <p:spPr/>
        <p:txBody>
          <a:bodyPr/>
          <a:lstStyle/>
          <a:p>
            <a:fld id="{94571E1B-B58F-412B-808C-A9BBFD8BC728}" type="slidenum">
              <a:rPr lang="en-US" smtClean="0"/>
              <a:t>10</a:t>
            </a:fld>
            <a:endParaRPr lang="en-US"/>
          </a:p>
        </p:txBody>
      </p:sp>
    </p:spTree>
    <p:extLst>
      <p:ext uri="{BB962C8B-B14F-4D97-AF65-F5344CB8AC3E}">
        <p14:creationId xmlns:p14="http://schemas.microsoft.com/office/powerpoint/2010/main" val="2876487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Raise your hand if you’ve done _____</a:t>
            </a:r>
          </a:p>
        </p:txBody>
      </p:sp>
      <p:sp>
        <p:nvSpPr>
          <p:cNvPr id="4" name="Slide Number Placeholder 3"/>
          <p:cNvSpPr>
            <a:spLocks noGrp="1"/>
          </p:cNvSpPr>
          <p:nvPr>
            <p:ph type="sldNum" sz="quarter" idx="5"/>
          </p:nvPr>
        </p:nvSpPr>
        <p:spPr/>
        <p:txBody>
          <a:bodyPr/>
          <a:lstStyle/>
          <a:p>
            <a:fld id="{94571E1B-B58F-412B-808C-A9BBFD8BC728}" type="slidenum">
              <a:rPr lang="en-US" smtClean="0"/>
              <a:t>11</a:t>
            </a:fld>
            <a:endParaRPr lang="en-US"/>
          </a:p>
        </p:txBody>
      </p:sp>
    </p:spTree>
    <p:extLst>
      <p:ext uri="{BB962C8B-B14F-4D97-AF65-F5344CB8AC3E}">
        <p14:creationId xmlns:p14="http://schemas.microsoft.com/office/powerpoint/2010/main" val="257398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Raise your hand if you’ve done _____</a:t>
            </a:r>
          </a:p>
          <a:p>
            <a:endParaRPr lang="en-US" dirty="0"/>
          </a:p>
        </p:txBody>
      </p:sp>
      <p:sp>
        <p:nvSpPr>
          <p:cNvPr id="4" name="Slide Number Placeholder 3"/>
          <p:cNvSpPr>
            <a:spLocks noGrp="1"/>
          </p:cNvSpPr>
          <p:nvPr>
            <p:ph type="sldNum" sz="quarter" idx="5"/>
          </p:nvPr>
        </p:nvSpPr>
        <p:spPr/>
        <p:txBody>
          <a:bodyPr/>
          <a:lstStyle/>
          <a:p>
            <a:fld id="{94571E1B-B58F-412B-808C-A9BBFD8BC728}" type="slidenum">
              <a:rPr lang="en-US" smtClean="0"/>
              <a:t>12</a:t>
            </a:fld>
            <a:endParaRPr lang="en-US"/>
          </a:p>
        </p:txBody>
      </p:sp>
    </p:spTree>
    <p:extLst>
      <p:ext uri="{BB962C8B-B14F-4D97-AF65-F5344CB8AC3E}">
        <p14:creationId xmlns:p14="http://schemas.microsoft.com/office/powerpoint/2010/main" val="162830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 all have in common – now I’d like to know what, in particular, brings each of us here, individually</a:t>
            </a:r>
          </a:p>
        </p:txBody>
      </p:sp>
      <p:sp>
        <p:nvSpPr>
          <p:cNvPr id="4" name="Slide Number Placeholder 3"/>
          <p:cNvSpPr>
            <a:spLocks noGrp="1"/>
          </p:cNvSpPr>
          <p:nvPr>
            <p:ph type="sldNum" sz="quarter" idx="5"/>
          </p:nvPr>
        </p:nvSpPr>
        <p:spPr/>
        <p:txBody>
          <a:bodyPr/>
          <a:lstStyle/>
          <a:p>
            <a:fld id="{94571E1B-B58F-412B-808C-A9BBFD8BC728}" type="slidenum">
              <a:rPr lang="en-US" smtClean="0"/>
              <a:t>15</a:t>
            </a:fld>
            <a:endParaRPr lang="en-US"/>
          </a:p>
        </p:txBody>
      </p:sp>
    </p:spTree>
    <p:extLst>
      <p:ext uri="{BB962C8B-B14F-4D97-AF65-F5344CB8AC3E}">
        <p14:creationId xmlns:p14="http://schemas.microsoft.com/office/powerpoint/2010/main" val="2214944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13E1-6B18-668E-B11B-E8831FBB64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A2C340-9253-61BD-C68B-149F0C28C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57D0B2-9443-B9EC-7A90-D47A97A27522}"/>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9F863D1F-85EA-3804-8C36-DC3BBCB6B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4E6F6-B413-34BC-371C-BB627AAD4DE1}"/>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1121547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950F-95D5-BC37-E63D-1F59C94004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F638B5-9883-E990-E4C4-7EE7A5C4BE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836FD6-E597-869B-DE9B-20E1B1A226FE}"/>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D271172E-EDCC-92AF-E81F-9358E2410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989C1-D4C3-3AD2-8169-7579F61E110F}"/>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349844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458E2-6268-B4F4-5159-8CF87E2D86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3A5D20-6D38-0900-45AA-2F96D314CC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205BE-38B7-48D4-6192-25A52CBFEB31}"/>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9465D2B9-23CB-6A40-A97F-45F1F71612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0C934-911B-084F-A3A3-4142E1C66501}"/>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86438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680C5-393E-B380-CBDE-23D6C3F68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5AE002-93BC-DBC4-8B0A-4AE2F8528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5E0F0-25F8-1C8B-1ABF-84A39A1FC275}"/>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A9638DF0-9376-D8D3-F7B1-71641F4BC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DAEBD-75BA-8680-B450-EC14A46FA730}"/>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60532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C5D1-F06A-4FA5-A611-266F9EBBDD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FCDC0C-2D6C-230B-400E-CA03CBEE84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A2229-1814-5EB1-6BE0-6959074E2E4F}"/>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D5478610-259F-F0F4-DE2F-380CAC857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77C9E-D638-57C1-3086-A8B94B68B807}"/>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3549177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99CA-C761-54CA-9C2F-2366B17B5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86342-307D-9938-FFF9-61DC539896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B1864-035D-23F1-9257-800F2ACD54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5049CB-584B-EF3C-777A-D73654A30202}"/>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6" name="Footer Placeholder 5">
            <a:extLst>
              <a:ext uri="{FF2B5EF4-FFF2-40B4-BE49-F238E27FC236}">
                <a16:creationId xmlns:a16="http://schemas.microsoft.com/office/drawing/2014/main" id="{BC9B6654-2648-AA42-320F-8854B91C5F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970E7-7F13-DA40-E119-9A43E1A385FE}"/>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361140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9EE2-95DC-8CE0-937F-32AC79D84E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984C53-F20C-3D73-EEFB-3A1619AD7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704C7-2758-45E2-B4E3-CFD2EE284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0F2D19-F48E-6B47-2AB1-2504846974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77799-0E1B-B949-6CCA-1682CB0CD0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5E399-DE3E-6910-4D1A-88A6E335AB70}"/>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8" name="Footer Placeholder 7">
            <a:extLst>
              <a:ext uri="{FF2B5EF4-FFF2-40B4-BE49-F238E27FC236}">
                <a16:creationId xmlns:a16="http://schemas.microsoft.com/office/drawing/2014/main" id="{08400C91-8741-59E6-6A18-17820A4A4D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95A158-1CB7-6857-7C63-C100753E4C87}"/>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803318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F479-0B82-17BD-1817-610AFF98A8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9B907-E8FF-1E43-DFA6-5C70E6E06962}"/>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4" name="Footer Placeholder 3">
            <a:extLst>
              <a:ext uri="{FF2B5EF4-FFF2-40B4-BE49-F238E27FC236}">
                <a16:creationId xmlns:a16="http://schemas.microsoft.com/office/drawing/2014/main" id="{FB5C2E29-EDCB-3666-9863-F0CA897A3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95F05-67C2-AB9E-DAF6-381F714B85BC}"/>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71177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77971-863F-AF75-D5DE-A4C4FF153003}"/>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3" name="Footer Placeholder 2">
            <a:extLst>
              <a:ext uri="{FF2B5EF4-FFF2-40B4-BE49-F238E27FC236}">
                <a16:creationId xmlns:a16="http://schemas.microsoft.com/office/drawing/2014/main" id="{AB97B3C2-0D90-FCD4-EE0B-21272561E7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2B23F6-7640-C069-E9DE-E01A8E0E17CB}"/>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83387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791C-5853-6F29-FF43-5CFA79C15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2D3AE-CAAF-4D2F-A577-1AD3C8F4F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06672-E0DF-56A0-5726-3D27B58F4E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62DF1-9401-CE07-FC8A-CCBC7E57E3AD}"/>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6" name="Footer Placeholder 5">
            <a:extLst>
              <a:ext uri="{FF2B5EF4-FFF2-40B4-BE49-F238E27FC236}">
                <a16:creationId xmlns:a16="http://schemas.microsoft.com/office/drawing/2014/main" id="{47C81FB0-2CA9-102C-5B43-461A2E6D2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35525-6E3F-F282-8475-388B5CFAF5B2}"/>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253203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9A41-EF9A-CFC0-D34F-450E67669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D7171C-145C-06C9-F481-ACC10292F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839DF7-F8A8-F15C-5544-2EEF17465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E6EE3-A6E9-2E7D-5CB7-5F1968465942}"/>
              </a:ext>
            </a:extLst>
          </p:cNvPr>
          <p:cNvSpPr>
            <a:spLocks noGrp="1"/>
          </p:cNvSpPr>
          <p:nvPr>
            <p:ph type="dt" sz="half" idx="10"/>
          </p:nvPr>
        </p:nvSpPr>
        <p:spPr/>
        <p:txBody>
          <a:bodyPr/>
          <a:lstStyle/>
          <a:p>
            <a:fld id="{7D97FCB0-C154-4AC2-8FB1-CED0B549503C}" type="datetimeFigureOut">
              <a:rPr lang="en-US" smtClean="0"/>
              <a:t>5/29/2025</a:t>
            </a:fld>
            <a:endParaRPr lang="en-US"/>
          </a:p>
        </p:txBody>
      </p:sp>
      <p:sp>
        <p:nvSpPr>
          <p:cNvPr id="6" name="Footer Placeholder 5">
            <a:extLst>
              <a:ext uri="{FF2B5EF4-FFF2-40B4-BE49-F238E27FC236}">
                <a16:creationId xmlns:a16="http://schemas.microsoft.com/office/drawing/2014/main" id="{77282500-6B26-C71D-0239-7620A7D22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F571A-08E5-91B6-3486-35FEA44EDD9C}"/>
              </a:ext>
            </a:extLst>
          </p:cNvPr>
          <p:cNvSpPr>
            <a:spLocks noGrp="1"/>
          </p:cNvSpPr>
          <p:nvPr>
            <p:ph type="sldNum" sz="quarter" idx="12"/>
          </p:nvPr>
        </p:nvSpPr>
        <p:spPr/>
        <p:txBody>
          <a:bodyPr/>
          <a:lstStyle/>
          <a:p>
            <a:fld id="{B8557CF5-9678-47F9-9B3F-FC35A2EE3346}" type="slidenum">
              <a:rPr lang="en-US" smtClean="0"/>
              <a:t>‹#›</a:t>
            </a:fld>
            <a:endParaRPr lang="en-US"/>
          </a:p>
        </p:txBody>
      </p:sp>
    </p:spTree>
    <p:extLst>
      <p:ext uri="{BB962C8B-B14F-4D97-AF65-F5344CB8AC3E}">
        <p14:creationId xmlns:p14="http://schemas.microsoft.com/office/powerpoint/2010/main" val="87962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8784C3-1790-12B5-E837-F108EF8B2D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8925C-5DD3-0B3F-3153-C8088EB3F8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36B0A-DA2A-87FB-E81D-BF5F2B739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97FCB0-C154-4AC2-8FB1-CED0B549503C}" type="datetimeFigureOut">
              <a:rPr lang="en-US" smtClean="0"/>
              <a:t>5/29/2025</a:t>
            </a:fld>
            <a:endParaRPr lang="en-US"/>
          </a:p>
        </p:txBody>
      </p:sp>
      <p:sp>
        <p:nvSpPr>
          <p:cNvPr id="5" name="Footer Placeholder 4">
            <a:extLst>
              <a:ext uri="{FF2B5EF4-FFF2-40B4-BE49-F238E27FC236}">
                <a16:creationId xmlns:a16="http://schemas.microsoft.com/office/drawing/2014/main" id="{F4DEB7BD-9500-39CF-AF68-35BB85FCA4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3174DC-2A0A-E174-D33C-5F9264B14B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557CF5-9678-47F9-9B3F-FC35A2EE3346}" type="slidenum">
              <a:rPr lang="en-US" smtClean="0"/>
              <a:t>‹#›</a:t>
            </a:fld>
            <a:endParaRPr lang="en-US"/>
          </a:p>
        </p:txBody>
      </p:sp>
    </p:spTree>
    <p:extLst>
      <p:ext uri="{BB962C8B-B14F-4D97-AF65-F5344CB8AC3E}">
        <p14:creationId xmlns:p14="http://schemas.microsoft.com/office/powerpoint/2010/main" val="4293051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cogscicraig.github.io/UVA_Brainhack_2025" TargetMode="External"/><Relationship Id="rId5" Type="http://schemas.openxmlformats.org/officeDocument/2006/relationships/hyperlink" Target="https://github.com/cogscicraig/UVA_Brainhack_2025"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nipy.org/" TargetMode="Externa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hyperlink" Target="https://www.nitrc.org/plugins/mwiki/index.php/mricrogl:MainPage" TargetMode="External"/><Relationship Id="rId2" Type="http://schemas.openxmlformats.org/officeDocument/2006/relationships/hyperlink" Target="https://github.com/cogscicraig/UVA_Brainhack_2025/blob/main/Week1/MRIcroGL_Installation.pdf"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nipy.org/nibabel/gettingstarted.html" TargetMode="External"/><Relationship Id="rId5" Type="http://schemas.openxmlformats.org/officeDocument/2006/relationships/hyperlink" Target="https://lukas-snoek.com/introPy/solutions/week_1/0_introduction.html" TargetMode="External"/><Relationship Id="rId4" Type="http://schemas.openxmlformats.org/officeDocument/2006/relationships/hyperlink" Target="https://andysbrainbook.readthedocs.io/en/latest/unix/Unix_Intro.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A493C7D5-9357-0BE6-37B8-E0C51C8AF3CB}"/>
              </a:ext>
            </a:extLst>
          </p:cNvPr>
          <p:cNvSpPr>
            <a:spLocks noGrp="1"/>
          </p:cNvSpPr>
          <p:nvPr>
            <p:ph type="ctrTitle"/>
          </p:nvPr>
        </p:nvSpPr>
        <p:spPr>
          <a:xfrm>
            <a:off x="789708" y="666351"/>
            <a:ext cx="10558405" cy="3044335"/>
          </a:xfrm>
        </p:spPr>
        <p:txBody>
          <a:bodyPr anchor="b">
            <a:normAutofit/>
          </a:bodyPr>
          <a:lstStyle/>
          <a:p>
            <a:r>
              <a:rPr lang="en-US" sz="4800">
                <a:solidFill>
                  <a:schemeClr val="bg1"/>
                </a:solidFill>
              </a:rPr>
              <a:t>UVA Brainhack!</a:t>
            </a:r>
          </a:p>
        </p:txBody>
      </p:sp>
      <p:sp>
        <p:nvSpPr>
          <p:cNvPr id="3" name="Subtitle 2">
            <a:extLst>
              <a:ext uri="{FF2B5EF4-FFF2-40B4-BE49-F238E27FC236}">
                <a16:creationId xmlns:a16="http://schemas.microsoft.com/office/drawing/2014/main" id="{D9BB5031-D951-D78E-CF2A-18BF4B0D5F10}"/>
              </a:ext>
            </a:extLst>
          </p:cNvPr>
          <p:cNvSpPr>
            <a:spLocks noGrp="1"/>
          </p:cNvSpPr>
          <p:nvPr>
            <p:ph type="subTitle" idx="1"/>
          </p:nvPr>
        </p:nvSpPr>
        <p:spPr>
          <a:xfrm>
            <a:off x="789708" y="3866064"/>
            <a:ext cx="10558405" cy="2234485"/>
          </a:xfrm>
        </p:spPr>
        <p:txBody>
          <a:bodyPr anchor="t">
            <a:normAutofit/>
          </a:bodyPr>
          <a:lstStyle/>
          <a:p>
            <a:r>
              <a:rPr lang="en-US" dirty="0">
                <a:solidFill>
                  <a:schemeClr val="bg1"/>
                </a:solidFill>
              </a:rPr>
              <a:t>===== Week 1=====</a:t>
            </a:r>
          </a:p>
          <a:p>
            <a:r>
              <a:rPr lang="en-US" dirty="0">
                <a:solidFill>
                  <a:schemeClr val="bg1"/>
                </a:solidFill>
              </a:rPr>
              <a:t>5/30/2025</a:t>
            </a:r>
          </a:p>
        </p:txBody>
      </p:sp>
    </p:spTree>
    <p:extLst>
      <p:ext uri="{BB962C8B-B14F-4D97-AF65-F5344CB8AC3E}">
        <p14:creationId xmlns:p14="http://schemas.microsoft.com/office/powerpoint/2010/main" val="29232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par>
                          <p:cTn id="11" fill="hold">
                            <p:stCondLst>
                              <p:cond delay="2450"/>
                            </p:stCondLst>
                            <p:childTnLst>
                              <p:par>
                                <p:cTn id="12" presetID="10" presetClass="entr" presetSubtype="0" fill="hold" grpId="0" nodeType="afterEffect">
                                  <p:stCondLst>
                                    <p:cond delay="0"/>
                                  </p:stCondLst>
                                  <p:iterate type="wd">
                                    <p:tmPct val="15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7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AAA4-7483-62DF-BC70-18BDC2C1FE52}"/>
              </a:ext>
            </a:extLst>
          </p:cNvPr>
          <p:cNvSpPr>
            <a:spLocks noGrp="1"/>
          </p:cNvSpPr>
          <p:nvPr>
            <p:ph type="title"/>
          </p:nvPr>
        </p:nvSpPr>
        <p:spPr/>
        <p:txBody>
          <a:bodyPr/>
          <a:lstStyle/>
          <a:p>
            <a:r>
              <a:rPr lang="en-US" dirty="0"/>
              <a:t>Lab Affiliation</a:t>
            </a:r>
          </a:p>
        </p:txBody>
      </p:sp>
      <p:pic>
        <p:nvPicPr>
          <p:cNvPr id="5" name="Content Placeholder 4" descr="A red and blue pie chart&#10;&#10;AI-generated content may be incorrect.">
            <a:extLst>
              <a:ext uri="{FF2B5EF4-FFF2-40B4-BE49-F238E27FC236}">
                <a16:creationId xmlns:a16="http://schemas.microsoft.com/office/drawing/2014/main" id="{1284CEDC-7AF0-C04F-4600-5BC278E571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p:spPr>
      </p:pic>
      <p:sp>
        <p:nvSpPr>
          <p:cNvPr id="6" name="Oval 5">
            <a:extLst>
              <a:ext uri="{FF2B5EF4-FFF2-40B4-BE49-F238E27FC236}">
                <a16:creationId xmlns:a16="http://schemas.microsoft.com/office/drawing/2014/main" id="{8E77AE40-3942-BD0D-0A7A-4F397FC94019}"/>
              </a:ext>
            </a:extLst>
          </p:cNvPr>
          <p:cNvSpPr/>
          <p:nvPr/>
        </p:nvSpPr>
        <p:spPr>
          <a:xfrm>
            <a:off x="4270248" y="2532888"/>
            <a:ext cx="3181760" cy="3172968"/>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2706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84ED-4090-7154-D2DE-D4ABFA80C0C7}"/>
              </a:ext>
            </a:extLst>
          </p:cNvPr>
          <p:cNvSpPr>
            <a:spLocks noGrp="1"/>
          </p:cNvSpPr>
          <p:nvPr>
            <p:ph type="title"/>
          </p:nvPr>
        </p:nvSpPr>
        <p:spPr/>
        <p:txBody>
          <a:bodyPr/>
          <a:lstStyle/>
          <a:p>
            <a:r>
              <a:rPr lang="en-US" dirty="0"/>
              <a:t>Imaging Modalities</a:t>
            </a:r>
          </a:p>
        </p:txBody>
      </p:sp>
      <p:pic>
        <p:nvPicPr>
          <p:cNvPr id="9" name="Content Placeholder 8" descr="A diagram of a number and a number&#10;&#10;AI-generated content may be incorrect.">
            <a:extLst>
              <a:ext uri="{FF2B5EF4-FFF2-40B4-BE49-F238E27FC236}">
                <a16:creationId xmlns:a16="http://schemas.microsoft.com/office/drawing/2014/main" id="{30614F14-63FE-96B8-F40B-770B84E8D1A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7680" y="1690688"/>
            <a:ext cx="4836637" cy="4313874"/>
          </a:xfrm>
        </p:spPr>
      </p:pic>
      <p:pic>
        <p:nvPicPr>
          <p:cNvPr id="1028" name="Picture 4">
            <a:extLst>
              <a:ext uri="{FF2B5EF4-FFF2-40B4-BE49-F238E27FC236}">
                <a16:creationId xmlns:a16="http://schemas.microsoft.com/office/drawing/2014/main" id="{04D796FB-51AE-2C9D-DBC6-455D421C4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4785" y="3156085"/>
            <a:ext cx="942429" cy="94242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rown PNG transparent image download, size: 5000x3287px">
            <a:extLst>
              <a:ext uri="{FF2B5EF4-FFF2-40B4-BE49-F238E27FC236}">
                <a16:creationId xmlns:a16="http://schemas.microsoft.com/office/drawing/2014/main" id="{61328720-2F9E-0243-EC44-E98121065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2090" y="2949710"/>
            <a:ext cx="627818" cy="41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2423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1000" fill="hold"/>
                                        <p:tgtEl>
                                          <p:spTgt spid="1028"/>
                                        </p:tgtEl>
                                        <p:attrNameLst>
                                          <p:attrName>ppt_w</p:attrName>
                                        </p:attrNameLst>
                                      </p:cBhvr>
                                      <p:tavLst>
                                        <p:tav tm="0">
                                          <p:val>
                                            <p:fltVal val="0"/>
                                          </p:val>
                                        </p:tav>
                                        <p:tav tm="100000">
                                          <p:val>
                                            <p:strVal val="#ppt_w"/>
                                          </p:val>
                                        </p:tav>
                                      </p:tavLst>
                                    </p:anim>
                                    <p:anim calcmode="lin" valueType="num">
                                      <p:cBhvr>
                                        <p:cTn id="8" dur="1000" fill="hold"/>
                                        <p:tgtEl>
                                          <p:spTgt spid="1028"/>
                                        </p:tgtEl>
                                        <p:attrNameLst>
                                          <p:attrName>ppt_h</p:attrName>
                                        </p:attrNameLst>
                                      </p:cBhvr>
                                      <p:tavLst>
                                        <p:tav tm="0">
                                          <p:val>
                                            <p:fltVal val="0"/>
                                          </p:val>
                                        </p:tav>
                                        <p:tav tm="100000">
                                          <p:val>
                                            <p:strVal val="#ppt_h"/>
                                          </p:val>
                                        </p:tav>
                                      </p:tavLst>
                                    </p:anim>
                                    <p:animEffect transition="in" filter="fade">
                                      <p:cBhvr>
                                        <p:cTn id="9" dur="1000"/>
                                        <p:tgtEl>
                                          <p:spTgt spid="1028"/>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062"/>
                                        </p:tgtEl>
                                        <p:attrNameLst>
                                          <p:attrName>style.visibility</p:attrName>
                                        </p:attrNameLst>
                                      </p:cBhvr>
                                      <p:to>
                                        <p:strVal val="visible"/>
                                      </p:to>
                                    </p:set>
                                    <p:animEffect transition="in" filter="fade">
                                      <p:cBhvr>
                                        <p:cTn id="13" dur="125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F85B4-33AB-1F62-C835-4E817ED20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B8851-77CE-FCEE-26C0-F15EF8772D42}"/>
              </a:ext>
            </a:extLst>
          </p:cNvPr>
          <p:cNvSpPr>
            <a:spLocks noGrp="1"/>
          </p:cNvSpPr>
          <p:nvPr>
            <p:ph type="title"/>
          </p:nvPr>
        </p:nvSpPr>
        <p:spPr/>
        <p:txBody>
          <a:bodyPr/>
          <a:lstStyle/>
          <a:p>
            <a:r>
              <a:rPr lang="en-US" dirty="0"/>
              <a:t>Programming Languages</a:t>
            </a:r>
          </a:p>
        </p:txBody>
      </p:sp>
      <p:pic>
        <p:nvPicPr>
          <p:cNvPr id="6" name="Content Placeholder 5" descr="A diagram of a number&#10;&#10;AI-generated content may be incorrect.">
            <a:extLst>
              <a:ext uri="{FF2B5EF4-FFF2-40B4-BE49-F238E27FC236}">
                <a16:creationId xmlns:a16="http://schemas.microsoft.com/office/drawing/2014/main" id="{9E27B6AD-715E-BF13-7F80-5CDA3BC012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7974" y="1765853"/>
            <a:ext cx="6496051" cy="3997568"/>
          </a:xfrm>
        </p:spPr>
      </p:pic>
      <p:sp>
        <p:nvSpPr>
          <p:cNvPr id="7" name="TextBox 6">
            <a:extLst>
              <a:ext uri="{FF2B5EF4-FFF2-40B4-BE49-F238E27FC236}">
                <a16:creationId xmlns:a16="http://schemas.microsoft.com/office/drawing/2014/main" id="{C2825C01-05C5-E18F-6074-F37DDD53ECC6}"/>
              </a:ext>
            </a:extLst>
          </p:cNvPr>
          <p:cNvSpPr txBox="1"/>
          <p:nvPr/>
        </p:nvSpPr>
        <p:spPr>
          <a:xfrm>
            <a:off x="4666056" y="5653920"/>
            <a:ext cx="2859885" cy="369332"/>
          </a:xfrm>
          <a:prstGeom prst="rect">
            <a:avLst/>
          </a:prstGeom>
          <a:noFill/>
        </p:spPr>
        <p:txBody>
          <a:bodyPr wrap="none" rtlCol="0">
            <a:spAutoFit/>
          </a:bodyPr>
          <a:lstStyle/>
          <a:p>
            <a:r>
              <a:rPr lang="en-US" dirty="0"/>
              <a:t>R </a:t>
            </a:r>
            <a:r>
              <a:rPr lang="en-US" b="1" dirty="0"/>
              <a:t>&gt;</a:t>
            </a:r>
            <a:r>
              <a:rPr lang="en-US" dirty="0"/>
              <a:t> Python </a:t>
            </a:r>
            <a:r>
              <a:rPr lang="en-US" b="1" dirty="0"/>
              <a:t>&gt;</a:t>
            </a:r>
            <a:r>
              <a:rPr lang="en-US" dirty="0"/>
              <a:t> </a:t>
            </a:r>
            <a:r>
              <a:rPr lang="en-US" dirty="0" err="1"/>
              <a:t>Matlab</a:t>
            </a:r>
            <a:r>
              <a:rPr lang="en-US" dirty="0"/>
              <a:t> </a:t>
            </a:r>
            <a:r>
              <a:rPr lang="en-US" b="1" dirty="0"/>
              <a:t>&gt;</a:t>
            </a:r>
            <a:r>
              <a:rPr lang="en-US" dirty="0"/>
              <a:t> Bash</a:t>
            </a:r>
          </a:p>
        </p:txBody>
      </p:sp>
      <p:pic>
        <p:nvPicPr>
          <p:cNvPr id="1026" name="Picture 2">
            <a:extLst>
              <a:ext uri="{FF2B5EF4-FFF2-40B4-BE49-F238E27FC236}">
                <a16:creationId xmlns:a16="http://schemas.microsoft.com/office/drawing/2014/main" id="{2F9BDC61-D2C3-914D-F585-C80F3B45E1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2" r="1487"/>
          <a:stretch/>
        </p:blipFill>
        <p:spPr bwMode="auto">
          <a:xfrm>
            <a:off x="5634587" y="3256939"/>
            <a:ext cx="922826" cy="9424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Crown PNG transparent image download, size: 5000x3287px">
            <a:extLst>
              <a:ext uri="{FF2B5EF4-FFF2-40B4-BE49-F238E27FC236}">
                <a16:creationId xmlns:a16="http://schemas.microsoft.com/office/drawing/2014/main" id="{BB180DD9-8DC3-4B3F-04A6-56092C810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89955">
            <a:off x="5760657" y="3035895"/>
            <a:ext cx="627818" cy="41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92038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Effect transition="in" filter="fade">
                                      <p:cBhvr>
                                        <p:cTn id="9" dur="1000"/>
                                        <p:tgtEl>
                                          <p:spTgt spid="1026"/>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1AE13-B30E-F88C-72A8-C9BAF7C37796}"/>
            </a:ext>
          </a:extLst>
        </p:cNvPr>
        <p:cNvGrpSpPr/>
        <p:nvPr/>
      </p:nvGrpSpPr>
      <p:grpSpPr>
        <a:xfrm>
          <a:off x="0" y="0"/>
          <a:ext cx="0" cy="0"/>
          <a:chOff x="0" y="0"/>
          <a:chExt cx="0" cy="0"/>
        </a:xfrm>
      </p:grpSpPr>
      <p:pic>
        <p:nvPicPr>
          <p:cNvPr id="8" name="Content Placeholder 7" descr="A graph of colored squares&#10;&#10;AI-generated content may be incorrect.">
            <a:extLst>
              <a:ext uri="{FF2B5EF4-FFF2-40B4-BE49-F238E27FC236}">
                <a16:creationId xmlns:a16="http://schemas.microsoft.com/office/drawing/2014/main" id="{D86810B7-E7C7-702E-2B1C-C0379A7A04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145"/>
          <a:stretch/>
        </p:blipFill>
        <p:spPr>
          <a:xfrm>
            <a:off x="3198025" y="1914524"/>
            <a:ext cx="5795950" cy="4127501"/>
          </a:xfrm>
        </p:spPr>
      </p:pic>
      <p:sp>
        <p:nvSpPr>
          <p:cNvPr id="9" name="Rectangle 8">
            <a:extLst>
              <a:ext uri="{FF2B5EF4-FFF2-40B4-BE49-F238E27FC236}">
                <a16:creationId xmlns:a16="http://schemas.microsoft.com/office/drawing/2014/main" id="{2F81CB61-F087-93F5-BADB-880500C86698}"/>
              </a:ext>
            </a:extLst>
          </p:cNvPr>
          <p:cNvSpPr/>
          <p:nvPr/>
        </p:nvSpPr>
        <p:spPr>
          <a:xfrm>
            <a:off x="3520441" y="1914523"/>
            <a:ext cx="3795522" cy="3771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428D39-1322-DF18-C5C7-70109A1A2B94}"/>
              </a:ext>
            </a:extLst>
          </p:cNvPr>
          <p:cNvSpPr/>
          <p:nvPr/>
        </p:nvSpPr>
        <p:spPr>
          <a:xfrm>
            <a:off x="7403306" y="-76200"/>
            <a:ext cx="847726" cy="5198586"/>
          </a:xfrm>
          <a:prstGeom prst="rect">
            <a:avLst/>
          </a:prstGeom>
          <a:solidFill>
            <a:srgbClr val="E76B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894FF7-FD03-8FAB-F1C3-4FDC8BB06108}"/>
              </a:ext>
            </a:extLst>
          </p:cNvPr>
          <p:cNvSpPr/>
          <p:nvPr/>
        </p:nvSpPr>
        <p:spPr>
          <a:xfrm>
            <a:off x="7251477" y="5966937"/>
            <a:ext cx="1151381" cy="9620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A graph of colored squares&#10;&#10;AI-generated content may be incorrect.">
            <a:extLst>
              <a:ext uri="{FF2B5EF4-FFF2-40B4-BE49-F238E27FC236}">
                <a16:creationId xmlns:a16="http://schemas.microsoft.com/office/drawing/2014/main" id="{7F1E5E96-57B2-EA38-338C-0413A16DD75D}"/>
              </a:ext>
            </a:extLst>
          </p:cNvPr>
          <p:cNvPicPr>
            <a:picLocks noChangeAspect="1"/>
          </p:cNvPicPr>
          <p:nvPr/>
        </p:nvPicPr>
        <p:blipFill>
          <a:blip r:embed="rId2">
            <a:extLst>
              <a:ext uri="{28A0092B-C50C-407E-A947-70E740481C1C}">
                <a14:useLocalDpi xmlns:a14="http://schemas.microsoft.com/office/drawing/2010/main" val="0"/>
              </a:ext>
            </a:extLst>
          </a:blip>
          <a:srcRect l="72555" t="77892" r="12818"/>
          <a:stretch/>
        </p:blipFill>
        <p:spPr>
          <a:xfrm>
            <a:off x="7403306" y="5080731"/>
            <a:ext cx="847725" cy="962023"/>
          </a:xfrm>
          <a:prstGeom prst="rect">
            <a:avLst/>
          </a:prstGeom>
        </p:spPr>
      </p:pic>
      <p:sp>
        <p:nvSpPr>
          <p:cNvPr id="14" name="Rectangle 13">
            <a:extLst>
              <a:ext uri="{FF2B5EF4-FFF2-40B4-BE49-F238E27FC236}">
                <a16:creationId xmlns:a16="http://schemas.microsoft.com/office/drawing/2014/main" id="{19E2F949-4B41-007B-1D75-D1BA934E17E0}"/>
              </a:ext>
            </a:extLst>
          </p:cNvPr>
          <p:cNvSpPr/>
          <p:nvPr/>
        </p:nvSpPr>
        <p:spPr>
          <a:xfrm>
            <a:off x="3520440" y="1905817"/>
            <a:ext cx="4882417" cy="3780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7" descr="A graph of colored squares&#10;&#10;AI-generated content may be incorrect.">
            <a:extLst>
              <a:ext uri="{FF2B5EF4-FFF2-40B4-BE49-F238E27FC236}">
                <a16:creationId xmlns:a16="http://schemas.microsoft.com/office/drawing/2014/main" id="{93063145-9B17-DA60-7AF7-668DDF88751E}"/>
              </a:ext>
            </a:extLst>
          </p:cNvPr>
          <p:cNvPicPr>
            <a:picLocks noChangeAspect="1"/>
          </p:cNvPicPr>
          <p:nvPr/>
        </p:nvPicPr>
        <p:blipFill>
          <a:blip r:embed="rId2">
            <a:extLst>
              <a:ext uri="{28A0092B-C50C-407E-A947-70E740481C1C}">
                <a14:useLocalDpi xmlns:a14="http://schemas.microsoft.com/office/drawing/2010/main" val="0"/>
              </a:ext>
            </a:extLst>
          </a:blip>
          <a:srcRect r="32120" b="95056"/>
          <a:stretch/>
        </p:blipFill>
        <p:spPr>
          <a:xfrm>
            <a:off x="3198025" y="1690688"/>
            <a:ext cx="3934295" cy="215129"/>
          </a:xfrm>
          <a:prstGeom prst="rect">
            <a:avLst/>
          </a:prstGeom>
        </p:spPr>
      </p:pic>
      <p:sp>
        <p:nvSpPr>
          <p:cNvPr id="2" name="Title 1">
            <a:extLst>
              <a:ext uri="{FF2B5EF4-FFF2-40B4-BE49-F238E27FC236}">
                <a16:creationId xmlns:a16="http://schemas.microsoft.com/office/drawing/2014/main" id="{1B747A27-63BE-8C34-FDAE-9F39F6664B19}"/>
              </a:ext>
            </a:extLst>
          </p:cNvPr>
          <p:cNvSpPr>
            <a:spLocks noGrp="1"/>
          </p:cNvSpPr>
          <p:nvPr>
            <p:ph type="title"/>
          </p:nvPr>
        </p:nvSpPr>
        <p:spPr/>
        <p:txBody>
          <a:bodyPr/>
          <a:lstStyle/>
          <a:p>
            <a:r>
              <a:rPr lang="en-US" dirty="0"/>
              <a:t>Coding Confidence</a:t>
            </a:r>
          </a:p>
        </p:txBody>
      </p:sp>
    </p:spTree>
    <p:extLst>
      <p:ext uri="{BB962C8B-B14F-4D97-AF65-F5344CB8AC3E}">
        <p14:creationId xmlns:p14="http://schemas.microsoft.com/office/powerpoint/2010/main" val="2730692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2000"/>
                                        <p:tgtEl>
                                          <p:spTgt spid="14"/>
                                        </p:tgtEl>
                                        <p:attrNameLst>
                                          <p:attrName>ppt_x</p:attrName>
                                        </p:attrNameLst>
                                      </p:cBhvr>
                                      <p:tavLst>
                                        <p:tav tm="0">
                                          <p:val>
                                            <p:strVal val="ppt_x"/>
                                          </p:val>
                                        </p:tav>
                                        <p:tav tm="100000">
                                          <p:val>
                                            <p:strVal val="ppt_x"/>
                                          </p:val>
                                        </p:tav>
                                      </p:tavLst>
                                    </p:anim>
                                    <p:anim calcmode="lin" valueType="num">
                                      <p:cBhvr additive="base">
                                        <p:cTn id="7" dur="2000"/>
                                        <p:tgtEl>
                                          <p:spTgt spid="14"/>
                                        </p:tgtEl>
                                        <p:attrNameLst>
                                          <p:attrName>ppt_y</p:attrName>
                                        </p:attrNameLst>
                                      </p:cBhvr>
                                      <p:tavLst>
                                        <p:tav tm="0">
                                          <p:val>
                                            <p:strVal val="ppt_y"/>
                                          </p:val>
                                        </p:tav>
                                        <p:tav tm="100000">
                                          <p:val>
                                            <p:strVal val="0-ppt_h/2"/>
                                          </p:val>
                                        </p:tav>
                                      </p:tavLst>
                                    </p:anim>
                                    <p:set>
                                      <p:cBhvr>
                                        <p:cTn id="8" dur="1" fill="hold">
                                          <p:stCondLst>
                                            <p:cond delay="1999"/>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ppt_x"/>
                                          </p:val>
                                        </p:tav>
                                        <p:tav tm="100000">
                                          <p:val>
                                            <p:strVal val="#ppt_x"/>
                                          </p:val>
                                        </p:tav>
                                      </p:tavLst>
                                    </p:anim>
                                    <p:anim calcmode="lin" valueType="num">
                                      <p:cBhvr additive="base">
                                        <p:cTn id="14" dur="2000" fill="hold"/>
                                        <p:tgtEl>
                                          <p:spTgt spid="9"/>
                                        </p:tgtEl>
                                        <p:attrNameLst>
                                          <p:attrName>ppt_y</p:attrName>
                                        </p:attrNameLst>
                                      </p:cBhvr>
                                      <p:tavLst>
                                        <p:tav tm="0">
                                          <p:val>
                                            <p:strVal val="0-#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250" fill="hold"/>
                                        <p:tgtEl>
                                          <p:spTgt spid="12"/>
                                        </p:tgtEl>
                                        <p:attrNameLst>
                                          <p:attrName>ppt_x</p:attrName>
                                        </p:attrNameLst>
                                      </p:cBhvr>
                                      <p:tavLst>
                                        <p:tav tm="0">
                                          <p:val>
                                            <p:strVal val="#ppt_x"/>
                                          </p:val>
                                        </p:tav>
                                        <p:tav tm="100000">
                                          <p:val>
                                            <p:strVal val="#ppt_x"/>
                                          </p:val>
                                        </p:tav>
                                      </p:tavLst>
                                    </p:anim>
                                    <p:anim calcmode="lin" valueType="num">
                                      <p:cBhvr additive="base">
                                        <p:cTn id="18" dur="2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bar graph&#10;&#10;AI-generated content may be incorrect.">
            <a:extLst>
              <a:ext uri="{FF2B5EF4-FFF2-40B4-BE49-F238E27FC236}">
                <a16:creationId xmlns:a16="http://schemas.microsoft.com/office/drawing/2014/main" id="{6BB46831-117F-262E-4C28-63B5A1C8E6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8025" y="1690688"/>
            <a:ext cx="5795950" cy="4351338"/>
          </a:xfrm>
        </p:spPr>
      </p:pic>
      <p:sp>
        <p:nvSpPr>
          <p:cNvPr id="7" name="Rectangle 6">
            <a:extLst>
              <a:ext uri="{FF2B5EF4-FFF2-40B4-BE49-F238E27FC236}">
                <a16:creationId xmlns:a16="http://schemas.microsoft.com/office/drawing/2014/main" id="{654F10C6-A2EB-38DE-E53C-F0E184D19346}"/>
              </a:ext>
            </a:extLst>
          </p:cNvPr>
          <p:cNvSpPr/>
          <p:nvPr/>
        </p:nvSpPr>
        <p:spPr>
          <a:xfrm>
            <a:off x="3520440" y="1905817"/>
            <a:ext cx="4882417" cy="37806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EFDC07-468F-05EB-5C57-CD9D4575856E}"/>
              </a:ext>
            </a:extLst>
          </p:cNvPr>
          <p:cNvSpPr>
            <a:spLocks noGrp="1"/>
          </p:cNvSpPr>
          <p:nvPr>
            <p:ph type="title"/>
          </p:nvPr>
        </p:nvSpPr>
        <p:spPr/>
        <p:txBody>
          <a:bodyPr/>
          <a:lstStyle/>
          <a:p>
            <a:r>
              <a:rPr lang="en-US" dirty="0"/>
              <a:t>Giving Lectures</a:t>
            </a:r>
          </a:p>
        </p:txBody>
      </p:sp>
      <p:pic>
        <p:nvPicPr>
          <p:cNvPr id="8" name="Content Placeholder 4" descr="A graph of a bar graph&#10;&#10;AI-generated content may be incorrect.">
            <a:extLst>
              <a:ext uri="{FF2B5EF4-FFF2-40B4-BE49-F238E27FC236}">
                <a16:creationId xmlns:a16="http://schemas.microsoft.com/office/drawing/2014/main" id="{AB49C305-9E6A-564C-4E23-66A8B63BF1B7}"/>
              </a:ext>
            </a:extLst>
          </p:cNvPr>
          <p:cNvPicPr>
            <a:picLocks noChangeAspect="1"/>
          </p:cNvPicPr>
          <p:nvPr/>
        </p:nvPicPr>
        <p:blipFill>
          <a:blip r:embed="rId2">
            <a:extLst>
              <a:ext uri="{28A0092B-C50C-407E-A947-70E740481C1C}">
                <a14:useLocalDpi xmlns:a14="http://schemas.microsoft.com/office/drawing/2010/main" val="0"/>
              </a:ext>
            </a:extLst>
          </a:blip>
          <a:srcRect b="95056"/>
          <a:stretch/>
        </p:blipFill>
        <p:spPr>
          <a:xfrm>
            <a:off x="3198025" y="1690688"/>
            <a:ext cx="5795950" cy="215129"/>
          </a:xfrm>
          <a:prstGeom prst="rect">
            <a:avLst/>
          </a:prstGeom>
        </p:spPr>
      </p:pic>
      <p:grpSp>
        <p:nvGrpSpPr>
          <p:cNvPr id="21" name="Group 20">
            <a:extLst>
              <a:ext uri="{FF2B5EF4-FFF2-40B4-BE49-F238E27FC236}">
                <a16:creationId xmlns:a16="http://schemas.microsoft.com/office/drawing/2014/main" id="{ED69475A-3C87-B767-E94C-AEFCCACBDF8D}"/>
              </a:ext>
            </a:extLst>
          </p:cNvPr>
          <p:cNvGrpSpPr/>
          <p:nvPr/>
        </p:nvGrpSpPr>
        <p:grpSpPr>
          <a:xfrm>
            <a:off x="10579101" y="5384800"/>
            <a:ext cx="1765300" cy="1473200"/>
            <a:chOff x="10579101" y="5384800"/>
            <a:chExt cx="1765300" cy="1473200"/>
          </a:xfrm>
        </p:grpSpPr>
        <p:sp>
          <p:nvSpPr>
            <p:cNvPr id="18" name="TextBox 17">
              <a:extLst>
                <a:ext uri="{FF2B5EF4-FFF2-40B4-BE49-F238E27FC236}">
                  <a16:creationId xmlns:a16="http://schemas.microsoft.com/office/drawing/2014/main" id="{E200121A-43F9-3A5D-DFCF-9B85BD4461FB}"/>
                </a:ext>
              </a:extLst>
            </p:cNvPr>
            <p:cNvSpPr txBox="1"/>
            <p:nvPr/>
          </p:nvSpPr>
          <p:spPr>
            <a:xfrm>
              <a:off x="10579101" y="5384800"/>
              <a:ext cx="1765300" cy="923330"/>
            </a:xfrm>
            <a:prstGeom prst="rect">
              <a:avLst/>
            </a:prstGeom>
            <a:noFill/>
          </p:spPr>
          <p:txBody>
            <a:bodyPr wrap="square" rtlCol="0">
              <a:spAutoFit/>
            </a:bodyPr>
            <a:lstStyle/>
            <a:p>
              <a:r>
                <a:rPr lang="en-US" dirty="0" err="1"/>
                <a:t>Lmk</a:t>
              </a:r>
              <a:r>
                <a:rPr lang="en-US" dirty="0"/>
                <a:t> if you change your mind! </a:t>
              </a:r>
            </a:p>
          </p:txBody>
        </p:sp>
        <p:pic>
          <p:nvPicPr>
            <p:cNvPr id="20" name="Graphic 19" descr="Grining and sweating face with solid fill with solid fill">
              <a:extLst>
                <a:ext uri="{FF2B5EF4-FFF2-40B4-BE49-F238E27FC236}">
                  <a16:creationId xmlns:a16="http://schemas.microsoft.com/office/drawing/2014/main" id="{ABEA1D45-7786-35F9-9B5D-AF144EC19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43600"/>
              <a:ext cx="914400" cy="914400"/>
            </a:xfrm>
            <a:prstGeom prst="rect">
              <a:avLst/>
            </a:prstGeom>
          </p:spPr>
        </p:pic>
      </p:grpSp>
    </p:spTree>
    <p:extLst>
      <p:ext uri="{BB962C8B-B14F-4D97-AF65-F5344CB8AC3E}">
        <p14:creationId xmlns:p14="http://schemas.microsoft.com/office/powerpoint/2010/main" val="29368276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2000"/>
                                        <p:tgtEl>
                                          <p:spTgt spid="7"/>
                                        </p:tgtEl>
                                        <p:attrNameLst>
                                          <p:attrName>ppt_x</p:attrName>
                                        </p:attrNameLst>
                                      </p:cBhvr>
                                      <p:tavLst>
                                        <p:tav tm="0">
                                          <p:val>
                                            <p:strVal val="ppt_x"/>
                                          </p:val>
                                        </p:tav>
                                        <p:tav tm="100000">
                                          <p:val>
                                            <p:strVal val="ppt_x"/>
                                          </p:val>
                                        </p:tav>
                                      </p:tavLst>
                                    </p:anim>
                                    <p:anim calcmode="lin" valueType="num">
                                      <p:cBhvr additive="base">
                                        <p:cTn id="7" dur="2000"/>
                                        <p:tgtEl>
                                          <p:spTgt spid="7"/>
                                        </p:tgtEl>
                                        <p:attrNameLst>
                                          <p:attrName>ppt_y</p:attrName>
                                        </p:attrNameLst>
                                      </p:cBhvr>
                                      <p:tavLst>
                                        <p:tav tm="0">
                                          <p:val>
                                            <p:strVal val="ppt_y"/>
                                          </p:val>
                                        </p:tav>
                                        <p:tav tm="100000">
                                          <p:val>
                                            <p:strVal val="0-ppt_h/2"/>
                                          </p:val>
                                        </p:tav>
                                      </p:tavLst>
                                    </p:anim>
                                    <p:set>
                                      <p:cBhvr>
                                        <p:cTn id="8" dur="1" fill="hold">
                                          <p:stCondLst>
                                            <p:cond delay="19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3A60-C281-5AD0-D0BD-F42DE5FE8E80}"/>
              </a:ext>
            </a:extLst>
          </p:cNvPr>
          <p:cNvSpPr>
            <a:spLocks noGrp="1"/>
          </p:cNvSpPr>
          <p:nvPr>
            <p:ph type="title"/>
          </p:nvPr>
        </p:nvSpPr>
        <p:spPr/>
        <p:txBody>
          <a:bodyPr/>
          <a:lstStyle/>
          <a:p>
            <a:r>
              <a:rPr lang="en-US" dirty="0"/>
              <a:t>Why are you here?</a:t>
            </a:r>
          </a:p>
        </p:txBody>
      </p:sp>
      <p:sp>
        <p:nvSpPr>
          <p:cNvPr id="3" name="Content Placeholder 2">
            <a:extLst>
              <a:ext uri="{FF2B5EF4-FFF2-40B4-BE49-F238E27FC236}">
                <a16:creationId xmlns:a16="http://schemas.microsoft.com/office/drawing/2014/main" id="{F74D0CB2-F2ED-489F-85B0-CF17C1F57091}"/>
              </a:ext>
            </a:extLst>
          </p:cNvPr>
          <p:cNvSpPr>
            <a:spLocks noGrp="1"/>
          </p:cNvSpPr>
          <p:nvPr>
            <p:ph idx="1"/>
          </p:nvPr>
        </p:nvSpPr>
        <p:spPr/>
        <p:txBody>
          <a:bodyPr/>
          <a:lstStyle/>
          <a:p>
            <a:r>
              <a:rPr lang="en-US" b="1" dirty="0"/>
              <a:t>ChatGPT</a:t>
            </a:r>
            <a:r>
              <a:rPr lang="en-US" dirty="0"/>
              <a:t>: “Hands-on coding to preprocess, analyze, and interpret neuroimaging data from scratch.”</a:t>
            </a:r>
          </a:p>
        </p:txBody>
      </p:sp>
    </p:spTree>
    <p:extLst>
      <p:ext uri="{BB962C8B-B14F-4D97-AF65-F5344CB8AC3E}">
        <p14:creationId xmlns:p14="http://schemas.microsoft.com/office/powerpoint/2010/main" val="23063831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5"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 name="Title 3">
            <a:extLst>
              <a:ext uri="{FF2B5EF4-FFF2-40B4-BE49-F238E27FC236}">
                <a16:creationId xmlns:a16="http://schemas.microsoft.com/office/drawing/2014/main" id="{FF40C548-DC4E-9564-3B3E-F933FE7B1193}"/>
              </a:ext>
            </a:extLst>
          </p:cNvPr>
          <p:cNvSpPr>
            <a:spLocks noGrp="1"/>
          </p:cNvSpPr>
          <p:nvPr>
            <p:ph type="title"/>
          </p:nvPr>
        </p:nvSpPr>
        <p:spPr>
          <a:xfrm>
            <a:off x="789708" y="1014574"/>
            <a:ext cx="9725730" cy="2226769"/>
          </a:xfrm>
        </p:spPr>
        <p:txBody>
          <a:bodyPr vert="horz" lIns="91440" tIns="45720" rIns="91440" bIns="45720" rtlCol="0" anchor="ctr">
            <a:normAutofit/>
          </a:bodyPr>
          <a:lstStyle/>
          <a:p>
            <a:r>
              <a:rPr lang="en-US" sz="4800" b="1" kern="1200" dirty="0">
                <a:solidFill>
                  <a:schemeClr val="bg1"/>
                </a:solidFill>
                <a:latin typeface="+mj-lt"/>
                <a:ea typeface="+mj-ea"/>
                <a:cs typeface="+mj-cs"/>
              </a:rPr>
              <a:t>Introductions (again)</a:t>
            </a:r>
          </a:p>
        </p:txBody>
      </p:sp>
      <p:sp>
        <p:nvSpPr>
          <p:cNvPr id="5" name="Text Placeholder 4">
            <a:extLst>
              <a:ext uri="{FF2B5EF4-FFF2-40B4-BE49-F238E27FC236}">
                <a16:creationId xmlns:a16="http://schemas.microsoft.com/office/drawing/2014/main" id="{0A95882E-CB39-06AC-413A-3C70671FFC7E}"/>
              </a:ext>
            </a:extLst>
          </p:cNvPr>
          <p:cNvSpPr>
            <a:spLocks noGrp="1"/>
          </p:cNvSpPr>
          <p:nvPr>
            <p:ph type="body" idx="1"/>
          </p:nvPr>
        </p:nvSpPr>
        <p:spPr>
          <a:xfrm>
            <a:off x="789708" y="3640633"/>
            <a:ext cx="9725730" cy="2487212"/>
          </a:xfrm>
        </p:spPr>
        <p:txBody>
          <a:bodyPr vert="horz" lIns="91440" tIns="45720" rIns="91440" bIns="45720" rtlCol="0" anchor="ctr">
            <a:normAutofit/>
          </a:bodyPr>
          <a:lstStyle/>
          <a:p>
            <a:r>
              <a:rPr lang="en-US" sz="2800" kern="1200" dirty="0">
                <a:solidFill>
                  <a:schemeClr val="tx2"/>
                </a:solidFill>
                <a:latin typeface="+mn-lt"/>
                <a:ea typeface="+mn-ea"/>
                <a:cs typeface="+mn-cs"/>
              </a:rPr>
              <a:t>Who are you?</a:t>
            </a:r>
          </a:p>
          <a:p>
            <a:r>
              <a:rPr lang="en-US" sz="2800" b="1" kern="1200" dirty="0">
                <a:solidFill>
                  <a:schemeClr val="tx2"/>
                </a:solidFill>
                <a:latin typeface="+mn-lt"/>
                <a:ea typeface="+mn-ea"/>
                <a:cs typeface="+mn-cs"/>
              </a:rPr>
              <a:t>(1) </a:t>
            </a:r>
            <a:r>
              <a:rPr lang="en-US" sz="2800" kern="1200" dirty="0">
                <a:solidFill>
                  <a:schemeClr val="tx2"/>
                </a:solidFill>
                <a:latin typeface="+mn-lt"/>
                <a:ea typeface="+mn-ea"/>
                <a:cs typeface="+mn-cs"/>
              </a:rPr>
              <a:t>Name, </a:t>
            </a:r>
            <a:r>
              <a:rPr lang="en-US" sz="2800" b="1" kern="1200" dirty="0">
                <a:solidFill>
                  <a:schemeClr val="tx2"/>
                </a:solidFill>
                <a:latin typeface="+mn-lt"/>
                <a:ea typeface="+mn-ea"/>
                <a:cs typeface="+mn-cs"/>
              </a:rPr>
              <a:t>(2)</a:t>
            </a:r>
            <a:r>
              <a:rPr lang="en-US" sz="2800" kern="1200" dirty="0">
                <a:solidFill>
                  <a:schemeClr val="tx2"/>
                </a:solidFill>
                <a:latin typeface="+mn-lt"/>
                <a:ea typeface="+mn-ea"/>
                <a:cs typeface="+mn-cs"/>
              </a:rPr>
              <a:t> year/school, </a:t>
            </a:r>
            <a:r>
              <a:rPr lang="en-US" sz="2800" b="1" kern="1200" dirty="0">
                <a:solidFill>
                  <a:schemeClr val="tx2"/>
                </a:solidFill>
                <a:latin typeface="+mn-lt"/>
                <a:ea typeface="+mn-ea"/>
                <a:cs typeface="+mn-cs"/>
              </a:rPr>
              <a:t>(3)</a:t>
            </a:r>
            <a:r>
              <a:rPr lang="en-US" sz="2800" kern="1200" dirty="0">
                <a:solidFill>
                  <a:schemeClr val="tx2"/>
                </a:solidFill>
                <a:latin typeface="+mn-lt"/>
                <a:ea typeface="+mn-ea"/>
                <a:cs typeface="+mn-cs"/>
              </a:rPr>
              <a:t> lab, </a:t>
            </a:r>
            <a:r>
              <a:rPr lang="en-US" sz="2800" b="1" kern="1200" dirty="0">
                <a:solidFill>
                  <a:schemeClr val="tx2"/>
                </a:solidFill>
                <a:latin typeface="+mn-lt"/>
                <a:ea typeface="+mn-ea"/>
                <a:cs typeface="+mn-cs"/>
              </a:rPr>
              <a:t>(4)</a:t>
            </a:r>
            <a:r>
              <a:rPr lang="en-US" sz="2800" kern="1200" dirty="0">
                <a:solidFill>
                  <a:schemeClr val="tx2"/>
                </a:solidFill>
                <a:latin typeface="+mn-lt"/>
                <a:ea typeface="+mn-ea"/>
                <a:cs typeface="+mn-cs"/>
              </a:rPr>
              <a:t> motivation, </a:t>
            </a:r>
            <a:r>
              <a:rPr lang="en-US" sz="2800" b="1" kern="1200" dirty="0">
                <a:solidFill>
                  <a:schemeClr val="tx2"/>
                </a:solidFill>
                <a:latin typeface="+mn-lt"/>
                <a:ea typeface="+mn-ea"/>
                <a:cs typeface="+mn-cs"/>
              </a:rPr>
              <a:t>(5)</a:t>
            </a:r>
            <a:r>
              <a:rPr lang="en-US" sz="2800" kern="1200" dirty="0">
                <a:solidFill>
                  <a:schemeClr val="tx2"/>
                </a:solidFill>
                <a:latin typeface="+mn-lt"/>
                <a:ea typeface="+mn-ea"/>
                <a:cs typeface="+mn-cs"/>
              </a:rPr>
              <a:t> fun fact</a:t>
            </a:r>
          </a:p>
        </p:txBody>
      </p:sp>
      <p:sp>
        <p:nvSpPr>
          <p:cNvPr id="2" name="TextBox 1">
            <a:extLst>
              <a:ext uri="{FF2B5EF4-FFF2-40B4-BE49-F238E27FC236}">
                <a16:creationId xmlns:a16="http://schemas.microsoft.com/office/drawing/2014/main" id="{59635C04-03E4-6FF0-0391-715951BB78B8}"/>
              </a:ext>
            </a:extLst>
          </p:cNvPr>
          <p:cNvSpPr txBox="1"/>
          <p:nvPr/>
        </p:nvSpPr>
        <p:spPr>
          <a:xfrm>
            <a:off x="789708" y="5576803"/>
            <a:ext cx="10748629" cy="707886"/>
          </a:xfrm>
          <a:prstGeom prst="rect">
            <a:avLst/>
          </a:prstGeom>
          <a:noFill/>
        </p:spPr>
        <p:txBody>
          <a:bodyPr wrap="square" rtlCol="0">
            <a:spAutoFit/>
          </a:bodyPr>
          <a:lstStyle/>
          <a:p>
            <a:r>
              <a:rPr lang="en-US" sz="2000" b="1" dirty="0">
                <a:solidFill>
                  <a:srgbClr val="885075"/>
                </a:solidFill>
              </a:rPr>
              <a:t>(1) </a:t>
            </a:r>
            <a:r>
              <a:rPr lang="en-US" sz="2000" dirty="0">
                <a:solidFill>
                  <a:srgbClr val="885075"/>
                </a:solidFill>
              </a:rPr>
              <a:t>Craig, </a:t>
            </a:r>
            <a:r>
              <a:rPr lang="en-US" sz="2000" b="1" dirty="0">
                <a:solidFill>
                  <a:srgbClr val="885075"/>
                </a:solidFill>
              </a:rPr>
              <a:t>(2) </a:t>
            </a:r>
            <a:r>
              <a:rPr lang="en-US" sz="2000" dirty="0">
                <a:solidFill>
                  <a:srgbClr val="885075"/>
                </a:solidFill>
              </a:rPr>
              <a:t>2</a:t>
            </a:r>
            <a:r>
              <a:rPr lang="en-US" sz="2000" baseline="30000" dirty="0">
                <a:solidFill>
                  <a:srgbClr val="885075"/>
                </a:solidFill>
              </a:rPr>
              <a:t>nd</a:t>
            </a:r>
            <a:r>
              <a:rPr lang="en-US" sz="2000" dirty="0">
                <a:solidFill>
                  <a:srgbClr val="885075"/>
                </a:solidFill>
              </a:rPr>
              <a:t> year (GSAS; PhD), </a:t>
            </a:r>
            <a:r>
              <a:rPr lang="en-US" sz="2000" b="1" dirty="0">
                <a:solidFill>
                  <a:srgbClr val="885075"/>
                </a:solidFill>
              </a:rPr>
              <a:t>(3) </a:t>
            </a:r>
            <a:r>
              <a:rPr lang="en-US" sz="2000" dirty="0">
                <a:solidFill>
                  <a:srgbClr val="885075"/>
                </a:solidFill>
              </a:rPr>
              <a:t>Morris/Connelly, </a:t>
            </a:r>
            <a:r>
              <a:rPr lang="en-US" sz="2000" b="1" dirty="0">
                <a:solidFill>
                  <a:srgbClr val="885075"/>
                </a:solidFill>
              </a:rPr>
              <a:t>(4) </a:t>
            </a:r>
            <a:r>
              <a:rPr lang="en-US" sz="2000" dirty="0">
                <a:solidFill>
                  <a:srgbClr val="885075"/>
                </a:solidFill>
              </a:rPr>
              <a:t>practice coding, learn new tools, and develop course material, </a:t>
            </a:r>
            <a:r>
              <a:rPr lang="en-US" sz="2000" b="1" dirty="0">
                <a:solidFill>
                  <a:srgbClr val="885075"/>
                </a:solidFill>
              </a:rPr>
              <a:t>(5)</a:t>
            </a:r>
            <a:r>
              <a:rPr lang="en-US" sz="2000" dirty="0">
                <a:solidFill>
                  <a:srgbClr val="885075"/>
                </a:solidFill>
              </a:rPr>
              <a:t> I’ve performed at Carnegie Hall</a:t>
            </a:r>
          </a:p>
        </p:txBody>
      </p:sp>
    </p:spTree>
    <p:extLst>
      <p:ext uri="{BB962C8B-B14F-4D97-AF65-F5344CB8AC3E}">
        <p14:creationId xmlns:p14="http://schemas.microsoft.com/office/powerpoint/2010/main" val="2713567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E4249-C5F0-61BE-0E0A-C6F1FB26C7A0}"/>
              </a:ext>
            </a:extLst>
          </p:cNvPr>
          <p:cNvSpPr>
            <a:spLocks noGrp="1"/>
          </p:cNvSpPr>
          <p:nvPr>
            <p:ph type="title"/>
          </p:nvPr>
        </p:nvSpPr>
        <p:spPr/>
        <p:txBody>
          <a:bodyPr/>
          <a:lstStyle/>
          <a:p>
            <a:r>
              <a:rPr lang="en-US" u="sng" dirty="0"/>
              <a:t>Agenda</a:t>
            </a:r>
          </a:p>
        </p:txBody>
      </p:sp>
      <p:sp>
        <p:nvSpPr>
          <p:cNvPr id="5" name="Content Placeholder 4">
            <a:extLst>
              <a:ext uri="{FF2B5EF4-FFF2-40B4-BE49-F238E27FC236}">
                <a16:creationId xmlns:a16="http://schemas.microsoft.com/office/drawing/2014/main" id="{BC628434-BF87-8F9D-E646-DA8E9A31C56D}"/>
              </a:ext>
            </a:extLst>
          </p:cNvPr>
          <p:cNvSpPr>
            <a:spLocks noGrp="1"/>
          </p:cNvSpPr>
          <p:nvPr>
            <p:ph idx="1"/>
          </p:nvPr>
        </p:nvSpPr>
        <p:spPr/>
        <p:txBody>
          <a:bodyPr/>
          <a:lstStyle/>
          <a:p>
            <a:r>
              <a:rPr lang="en-US" dirty="0"/>
              <a:t>Summer schedule</a:t>
            </a:r>
          </a:p>
          <a:p>
            <a:r>
              <a:rPr lang="en-US" dirty="0"/>
              <a:t>Projects</a:t>
            </a:r>
          </a:p>
          <a:p>
            <a:r>
              <a:rPr lang="en-US" dirty="0"/>
              <a:t>GitHub repository</a:t>
            </a:r>
          </a:p>
          <a:p>
            <a:r>
              <a:rPr lang="en-US" dirty="0"/>
              <a:t>Anaconda</a:t>
            </a:r>
          </a:p>
          <a:p>
            <a:r>
              <a:rPr lang="en-US" dirty="0"/>
              <a:t>Viewing MR images with Nibabel</a:t>
            </a:r>
          </a:p>
          <a:p>
            <a:r>
              <a:rPr lang="en-US" dirty="0"/>
              <a:t>Hacking time: python review / coding practice</a:t>
            </a:r>
          </a:p>
        </p:txBody>
      </p:sp>
    </p:spTree>
    <p:extLst>
      <p:ext uri="{BB962C8B-B14F-4D97-AF65-F5344CB8AC3E}">
        <p14:creationId xmlns:p14="http://schemas.microsoft.com/office/powerpoint/2010/main" val="2741818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C4C493-EC6E-7363-8807-D3486E4F749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0636B0E-1B7A-EB83-BC90-85A33B8F613F}"/>
              </a:ext>
            </a:extLst>
          </p:cNvPr>
          <p:cNvPicPr>
            <a:picLocks noChangeAspect="1"/>
          </p:cNvPicPr>
          <p:nvPr/>
        </p:nvPicPr>
        <p:blipFill>
          <a:blip r:embed="rId3">
            <a:alphaModFix amt="35000"/>
          </a:blip>
          <a:srcRect t="8018" b="771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4A2180D-04FC-8A38-9AB2-DE89A0F84AE7}"/>
              </a:ext>
            </a:extLst>
          </p:cNvPr>
          <p:cNvSpPr>
            <a:spLocks noGrp="1"/>
          </p:cNvSpPr>
          <p:nvPr>
            <p:ph type="title"/>
          </p:nvPr>
        </p:nvSpPr>
        <p:spPr>
          <a:xfrm>
            <a:off x="838200" y="365125"/>
            <a:ext cx="10515600" cy="1325563"/>
          </a:xfrm>
        </p:spPr>
        <p:txBody>
          <a:bodyPr>
            <a:normAutofit/>
          </a:bodyPr>
          <a:lstStyle/>
          <a:p>
            <a:r>
              <a:rPr lang="en-US">
                <a:solidFill>
                  <a:srgbClr val="FFFFFF"/>
                </a:solidFill>
              </a:rPr>
              <a:t>Schedule</a:t>
            </a:r>
          </a:p>
        </p:txBody>
      </p:sp>
      <p:graphicFrame>
        <p:nvGraphicFramePr>
          <p:cNvPr id="7" name="Content Placeholder 2">
            <a:extLst>
              <a:ext uri="{FF2B5EF4-FFF2-40B4-BE49-F238E27FC236}">
                <a16:creationId xmlns:a16="http://schemas.microsoft.com/office/drawing/2014/main" id="{9A87EF6A-8C7E-D4B3-89A7-297B488B7D8E}"/>
              </a:ext>
            </a:extLst>
          </p:cNvPr>
          <p:cNvGraphicFramePr>
            <a:graphicFrameLocks noGrp="1"/>
          </p:cNvGraphicFramePr>
          <p:nvPr>
            <p:ph idx="1"/>
            <p:extLst>
              <p:ext uri="{D42A27DB-BD31-4B8C-83A1-F6EECF244321}">
                <p14:modId xmlns:p14="http://schemas.microsoft.com/office/powerpoint/2010/main" val="1872812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7427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4BFA2B36-23D6-6860-911C-E440AA94F7DB}"/>
              </a:ext>
            </a:extLst>
          </p:cNvPr>
          <p:cNvPicPr>
            <a:picLocks noChangeAspect="1"/>
          </p:cNvPicPr>
          <p:nvPr/>
        </p:nvPicPr>
        <p:blipFill>
          <a:blip r:embed="rId3">
            <a:alphaModFix amt="35000"/>
          </a:blip>
          <a:srcRect t="11409" b="4321"/>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EA3AF40-0977-5165-DE16-6F287204EA2F}"/>
              </a:ext>
            </a:extLst>
          </p:cNvPr>
          <p:cNvSpPr>
            <a:spLocks noGrp="1"/>
          </p:cNvSpPr>
          <p:nvPr>
            <p:ph type="title"/>
          </p:nvPr>
        </p:nvSpPr>
        <p:spPr>
          <a:xfrm>
            <a:off x="838200" y="365125"/>
            <a:ext cx="10515600" cy="1325563"/>
          </a:xfrm>
        </p:spPr>
        <p:txBody>
          <a:bodyPr>
            <a:normAutofit/>
          </a:bodyPr>
          <a:lstStyle/>
          <a:p>
            <a:r>
              <a:rPr lang="en-US">
                <a:solidFill>
                  <a:srgbClr val="FFFFFF"/>
                </a:solidFill>
              </a:rPr>
              <a:t>Projects</a:t>
            </a:r>
          </a:p>
        </p:txBody>
      </p:sp>
      <p:sp>
        <p:nvSpPr>
          <p:cNvPr id="5" name="Freeform: Shape 4">
            <a:extLst>
              <a:ext uri="{FF2B5EF4-FFF2-40B4-BE49-F238E27FC236}">
                <a16:creationId xmlns:a16="http://schemas.microsoft.com/office/drawing/2014/main" id="{63E34B77-F207-5560-F297-4D1BA775D861}"/>
              </a:ext>
            </a:extLst>
          </p:cNvPr>
          <p:cNvSpPr/>
          <p:nvPr/>
        </p:nvSpPr>
        <p:spPr>
          <a:xfrm>
            <a:off x="838200" y="1840618"/>
            <a:ext cx="10515600" cy="1105650"/>
          </a:xfrm>
          <a:custGeom>
            <a:avLst/>
            <a:gdLst>
              <a:gd name="connsiteX0" fmla="*/ 0 w 10515600"/>
              <a:gd name="connsiteY0" fmla="*/ 184279 h 1105650"/>
              <a:gd name="connsiteX1" fmla="*/ 184279 w 10515600"/>
              <a:gd name="connsiteY1" fmla="*/ 0 h 1105650"/>
              <a:gd name="connsiteX2" fmla="*/ 10331321 w 10515600"/>
              <a:gd name="connsiteY2" fmla="*/ 0 h 1105650"/>
              <a:gd name="connsiteX3" fmla="*/ 10515600 w 10515600"/>
              <a:gd name="connsiteY3" fmla="*/ 184279 h 1105650"/>
              <a:gd name="connsiteX4" fmla="*/ 10515600 w 10515600"/>
              <a:gd name="connsiteY4" fmla="*/ 921371 h 1105650"/>
              <a:gd name="connsiteX5" fmla="*/ 10331321 w 10515600"/>
              <a:gd name="connsiteY5" fmla="*/ 1105650 h 1105650"/>
              <a:gd name="connsiteX6" fmla="*/ 184279 w 10515600"/>
              <a:gd name="connsiteY6" fmla="*/ 1105650 h 1105650"/>
              <a:gd name="connsiteX7" fmla="*/ 0 w 10515600"/>
              <a:gd name="connsiteY7" fmla="*/ 921371 h 1105650"/>
              <a:gd name="connsiteX8" fmla="*/ 0 w 10515600"/>
              <a:gd name="connsiteY8" fmla="*/ 184279 h 110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105650">
                <a:moveTo>
                  <a:pt x="0" y="184279"/>
                </a:moveTo>
                <a:cubicBezTo>
                  <a:pt x="0" y="82505"/>
                  <a:pt x="82505" y="0"/>
                  <a:pt x="184279" y="0"/>
                </a:cubicBezTo>
                <a:lnTo>
                  <a:pt x="10331321" y="0"/>
                </a:lnTo>
                <a:cubicBezTo>
                  <a:pt x="10433095" y="0"/>
                  <a:pt x="10515600" y="82505"/>
                  <a:pt x="10515600" y="184279"/>
                </a:cubicBezTo>
                <a:lnTo>
                  <a:pt x="10515600" y="921371"/>
                </a:lnTo>
                <a:cubicBezTo>
                  <a:pt x="10515600" y="1023145"/>
                  <a:pt x="10433095" y="1105650"/>
                  <a:pt x="10331321" y="1105650"/>
                </a:cubicBezTo>
                <a:lnTo>
                  <a:pt x="184279" y="1105650"/>
                </a:lnTo>
                <a:cubicBezTo>
                  <a:pt x="82505" y="1105650"/>
                  <a:pt x="0" y="1023145"/>
                  <a:pt x="0" y="921371"/>
                </a:cubicBezTo>
                <a:lnTo>
                  <a:pt x="0" y="18427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5423" tIns="225423" rIns="225423" bIns="225423" numCol="1" spcCol="1270" anchor="ctr" anchorCtr="0">
            <a:noAutofit/>
          </a:bodyPr>
          <a:lstStyle/>
          <a:p>
            <a:pPr marL="0" lvl="0" indent="0" algn="l" defTabSz="2000250">
              <a:lnSpc>
                <a:spcPct val="90000"/>
              </a:lnSpc>
              <a:spcBef>
                <a:spcPct val="0"/>
              </a:spcBef>
              <a:spcAft>
                <a:spcPct val="35000"/>
              </a:spcAft>
              <a:buNone/>
            </a:pPr>
            <a:r>
              <a:rPr lang="en-US" sz="4500" kern="1200" dirty="0"/>
              <a:t>Who plans to attend “hacking” hours?</a:t>
            </a:r>
          </a:p>
        </p:txBody>
      </p:sp>
      <p:sp>
        <p:nvSpPr>
          <p:cNvPr id="6" name="Freeform: Shape 5">
            <a:extLst>
              <a:ext uri="{FF2B5EF4-FFF2-40B4-BE49-F238E27FC236}">
                <a16:creationId xmlns:a16="http://schemas.microsoft.com/office/drawing/2014/main" id="{3AC4D23B-EC4B-A507-6CB6-352827C7B713}"/>
              </a:ext>
            </a:extLst>
          </p:cNvPr>
          <p:cNvSpPr/>
          <p:nvPr/>
        </p:nvSpPr>
        <p:spPr>
          <a:xfrm>
            <a:off x="838200" y="3075869"/>
            <a:ext cx="10515600" cy="1105650"/>
          </a:xfrm>
          <a:custGeom>
            <a:avLst/>
            <a:gdLst>
              <a:gd name="connsiteX0" fmla="*/ 0 w 10515600"/>
              <a:gd name="connsiteY0" fmla="*/ 184279 h 1105650"/>
              <a:gd name="connsiteX1" fmla="*/ 184279 w 10515600"/>
              <a:gd name="connsiteY1" fmla="*/ 0 h 1105650"/>
              <a:gd name="connsiteX2" fmla="*/ 10331321 w 10515600"/>
              <a:gd name="connsiteY2" fmla="*/ 0 h 1105650"/>
              <a:gd name="connsiteX3" fmla="*/ 10515600 w 10515600"/>
              <a:gd name="connsiteY3" fmla="*/ 184279 h 1105650"/>
              <a:gd name="connsiteX4" fmla="*/ 10515600 w 10515600"/>
              <a:gd name="connsiteY4" fmla="*/ 921371 h 1105650"/>
              <a:gd name="connsiteX5" fmla="*/ 10331321 w 10515600"/>
              <a:gd name="connsiteY5" fmla="*/ 1105650 h 1105650"/>
              <a:gd name="connsiteX6" fmla="*/ 184279 w 10515600"/>
              <a:gd name="connsiteY6" fmla="*/ 1105650 h 1105650"/>
              <a:gd name="connsiteX7" fmla="*/ 0 w 10515600"/>
              <a:gd name="connsiteY7" fmla="*/ 921371 h 1105650"/>
              <a:gd name="connsiteX8" fmla="*/ 0 w 10515600"/>
              <a:gd name="connsiteY8" fmla="*/ 184279 h 110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105650">
                <a:moveTo>
                  <a:pt x="0" y="184279"/>
                </a:moveTo>
                <a:cubicBezTo>
                  <a:pt x="0" y="82505"/>
                  <a:pt x="82505" y="0"/>
                  <a:pt x="184279" y="0"/>
                </a:cubicBezTo>
                <a:lnTo>
                  <a:pt x="10331321" y="0"/>
                </a:lnTo>
                <a:cubicBezTo>
                  <a:pt x="10433095" y="0"/>
                  <a:pt x="10515600" y="82505"/>
                  <a:pt x="10515600" y="184279"/>
                </a:cubicBezTo>
                <a:lnTo>
                  <a:pt x="10515600" y="921371"/>
                </a:lnTo>
                <a:cubicBezTo>
                  <a:pt x="10515600" y="1023145"/>
                  <a:pt x="10433095" y="1105650"/>
                  <a:pt x="10331321" y="1105650"/>
                </a:cubicBezTo>
                <a:lnTo>
                  <a:pt x="184279" y="1105650"/>
                </a:lnTo>
                <a:cubicBezTo>
                  <a:pt x="82505" y="1105650"/>
                  <a:pt x="0" y="1023145"/>
                  <a:pt x="0" y="921371"/>
                </a:cubicBezTo>
                <a:lnTo>
                  <a:pt x="0" y="18427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5423" tIns="225423" rIns="225423" bIns="225423" numCol="1" spcCol="1270" anchor="ctr" anchorCtr="0">
            <a:noAutofit/>
          </a:bodyPr>
          <a:lstStyle/>
          <a:p>
            <a:pPr marL="0" lvl="0" indent="0" algn="l" defTabSz="2000250">
              <a:lnSpc>
                <a:spcPct val="90000"/>
              </a:lnSpc>
              <a:spcBef>
                <a:spcPct val="0"/>
              </a:spcBef>
              <a:spcAft>
                <a:spcPct val="35000"/>
              </a:spcAft>
              <a:buNone/>
            </a:pPr>
            <a:r>
              <a:rPr lang="en-US" sz="4500" kern="1200"/>
              <a:t>Who has/needs a project?</a:t>
            </a:r>
          </a:p>
        </p:txBody>
      </p:sp>
      <p:sp>
        <p:nvSpPr>
          <p:cNvPr id="8" name="Freeform: Shape 7">
            <a:extLst>
              <a:ext uri="{FF2B5EF4-FFF2-40B4-BE49-F238E27FC236}">
                <a16:creationId xmlns:a16="http://schemas.microsoft.com/office/drawing/2014/main" id="{6852D71A-90A4-E865-C8BD-F21831D42FC4}"/>
              </a:ext>
            </a:extLst>
          </p:cNvPr>
          <p:cNvSpPr/>
          <p:nvPr/>
        </p:nvSpPr>
        <p:spPr>
          <a:xfrm>
            <a:off x="838200" y="4311119"/>
            <a:ext cx="10515600" cy="1105650"/>
          </a:xfrm>
          <a:custGeom>
            <a:avLst/>
            <a:gdLst>
              <a:gd name="connsiteX0" fmla="*/ 0 w 10515600"/>
              <a:gd name="connsiteY0" fmla="*/ 184279 h 1105650"/>
              <a:gd name="connsiteX1" fmla="*/ 184279 w 10515600"/>
              <a:gd name="connsiteY1" fmla="*/ 0 h 1105650"/>
              <a:gd name="connsiteX2" fmla="*/ 10331321 w 10515600"/>
              <a:gd name="connsiteY2" fmla="*/ 0 h 1105650"/>
              <a:gd name="connsiteX3" fmla="*/ 10515600 w 10515600"/>
              <a:gd name="connsiteY3" fmla="*/ 184279 h 1105650"/>
              <a:gd name="connsiteX4" fmla="*/ 10515600 w 10515600"/>
              <a:gd name="connsiteY4" fmla="*/ 921371 h 1105650"/>
              <a:gd name="connsiteX5" fmla="*/ 10331321 w 10515600"/>
              <a:gd name="connsiteY5" fmla="*/ 1105650 h 1105650"/>
              <a:gd name="connsiteX6" fmla="*/ 184279 w 10515600"/>
              <a:gd name="connsiteY6" fmla="*/ 1105650 h 1105650"/>
              <a:gd name="connsiteX7" fmla="*/ 0 w 10515600"/>
              <a:gd name="connsiteY7" fmla="*/ 921371 h 1105650"/>
              <a:gd name="connsiteX8" fmla="*/ 0 w 10515600"/>
              <a:gd name="connsiteY8" fmla="*/ 184279 h 110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105650">
                <a:moveTo>
                  <a:pt x="0" y="184279"/>
                </a:moveTo>
                <a:cubicBezTo>
                  <a:pt x="0" y="82505"/>
                  <a:pt x="82505" y="0"/>
                  <a:pt x="184279" y="0"/>
                </a:cubicBezTo>
                <a:lnTo>
                  <a:pt x="10331321" y="0"/>
                </a:lnTo>
                <a:cubicBezTo>
                  <a:pt x="10433095" y="0"/>
                  <a:pt x="10515600" y="82505"/>
                  <a:pt x="10515600" y="184279"/>
                </a:cubicBezTo>
                <a:lnTo>
                  <a:pt x="10515600" y="921371"/>
                </a:lnTo>
                <a:cubicBezTo>
                  <a:pt x="10515600" y="1023145"/>
                  <a:pt x="10433095" y="1105650"/>
                  <a:pt x="10331321" y="1105650"/>
                </a:cubicBezTo>
                <a:lnTo>
                  <a:pt x="184279" y="1105650"/>
                </a:lnTo>
                <a:cubicBezTo>
                  <a:pt x="82505" y="1105650"/>
                  <a:pt x="0" y="1023145"/>
                  <a:pt x="0" y="921371"/>
                </a:cubicBezTo>
                <a:lnTo>
                  <a:pt x="0" y="18427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5423" tIns="225423" rIns="225423" bIns="225423" numCol="1" spcCol="1270" anchor="ctr" anchorCtr="0">
            <a:noAutofit/>
          </a:bodyPr>
          <a:lstStyle/>
          <a:p>
            <a:pPr marL="0" lvl="0" indent="0" algn="l" defTabSz="2000250">
              <a:lnSpc>
                <a:spcPct val="90000"/>
              </a:lnSpc>
              <a:spcBef>
                <a:spcPct val="0"/>
              </a:spcBef>
              <a:spcAft>
                <a:spcPct val="35000"/>
              </a:spcAft>
              <a:buNone/>
            </a:pPr>
            <a:r>
              <a:rPr lang="en-US" sz="4500" kern="1200" dirty="0"/>
              <a:t>Brainstorming!</a:t>
            </a:r>
          </a:p>
        </p:txBody>
      </p:sp>
      <p:sp>
        <p:nvSpPr>
          <p:cNvPr id="9" name="Freeform: Shape 8">
            <a:extLst>
              <a:ext uri="{FF2B5EF4-FFF2-40B4-BE49-F238E27FC236}">
                <a16:creationId xmlns:a16="http://schemas.microsoft.com/office/drawing/2014/main" id="{DAE7C394-7173-13A0-623C-EA4402DAF558}"/>
              </a:ext>
            </a:extLst>
          </p:cNvPr>
          <p:cNvSpPr/>
          <p:nvPr/>
        </p:nvSpPr>
        <p:spPr>
          <a:xfrm>
            <a:off x="838200" y="5416769"/>
            <a:ext cx="10515600" cy="745200"/>
          </a:xfrm>
          <a:custGeom>
            <a:avLst/>
            <a:gdLst>
              <a:gd name="connsiteX0" fmla="*/ 0 w 10515600"/>
              <a:gd name="connsiteY0" fmla="*/ 0 h 745200"/>
              <a:gd name="connsiteX1" fmla="*/ 10515600 w 10515600"/>
              <a:gd name="connsiteY1" fmla="*/ 0 h 745200"/>
              <a:gd name="connsiteX2" fmla="*/ 10515600 w 10515600"/>
              <a:gd name="connsiteY2" fmla="*/ 745200 h 745200"/>
              <a:gd name="connsiteX3" fmla="*/ 0 w 10515600"/>
              <a:gd name="connsiteY3" fmla="*/ 745200 h 745200"/>
              <a:gd name="connsiteX4" fmla="*/ 0 w 10515600"/>
              <a:gd name="connsiteY4" fmla="*/ 0 h 74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745200">
                <a:moveTo>
                  <a:pt x="0" y="0"/>
                </a:moveTo>
                <a:lnTo>
                  <a:pt x="10515600" y="0"/>
                </a:lnTo>
                <a:lnTo>
                  <a:pt x="10515600" y="745200"/>
                </a:lnTo>
                <a:lnTo>
                  <a:pt x="0" y="745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3870" tIns="57150" rIns="320040" bIns="57150" numCol="1" spcCol="1270" anchor="t" anchorCtr="0">
            <a:noAutofit/>
          </a:bodyPr>
          <a:lstStyle/>
          <a:p>
            <a:pPr marL="285750" lvl="1" indent="-285750" algn="l" defTabSz="1555750">
              <a:lnSpc>
                <a:spcPct val="90000"/>
              </a:lnSpc>
              <a:spcBef>
                <a:spcPct val="0"/>
              </a:spcBef>
              <a:spcAft>
                <a:spcPct val="20000"/>
              </a:spcAft>
              <a:buChar char="•"/>
            </a:pPr>
            <a:endParaRPr lang="en-US" sz="3500" kern="1200"/>
          </a:p>
        </p:txBody>
      </p:sp>
    </p:spTree>
    <p:extLst>
      <p:ext uri="{BB962C8B-B14F-4D97-AF65-F5344CB8AC3E}">
        <p14:creationId xmlns:p14="http://schemas.microsoft.com/office/powerpoint/2010/main" val="4198159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ood on a table">
            <a:extLst>
              <a:ext uri="{FF2B5EF4-FFF2-40B4-BE49-F238E27FC236}">
                <a16:creationId xmlns:a16="http://schemas.microsoft.com/office/drawing/2014/main" id="{0B09725A-6291-BF46-B240-99233678E771}"/>
              </a:ext>
            </a:extLst>
          </p:cNvPr>
          <p:cNvPicPr>
            <a:picLocks noChangeAspect="1"/>
          </p:cNvPicPr>
          <p:nvPr/>
        </p:nvPicPr>
        <p:blipFill>
          <a:blip r:embed="rId2">
            <a:alphaModFix amt="40000"/>
          </a:blip>
          <a:srcRect t="9842" b="5889"/>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14934A4-B0AE-6482-99C7-CC41DA552726}"/>
              </a:ext>
            </a:extLst>
          </p:cNvPr>
          <p:cNvSpPr>
            <a:spLocks noGrp="1"/>
          </p:cNvSpPr>
          <p:nvPr>
            <p:ph type="title"/>
          </p:nvPr>
        </p:nvSpPr>
        <p:spPr>
          <a:xfrm>
            <a:off x="880532" y="969195"/>
            <a:ext cx="10346267" cy="3564869"/>
          </a:xfrm>
        </p:spPr>
        <p:txBody>
          <a:bodyPr vert="horz" lIns="91440" tIns="45720" rIns="91440" bIns="45720" rtlCol="0" anchor="b">
            <a:normAutofit/>
          </a:bodyPr>
          <a:lstStyle/>
          <a:p>
            <a:r>
              <a:rPr lang="en-US" sz="12000" dirty="0">
                <a:ln w="22225">
                  <a:solidFill>
                    <a:schemeClr val="tx1"/>
                  </a:solidFill>
                  <a:miter lim="800000"/>
                </a:ln>
                <a:noFill/>
              </a:rPr>
              <a:t>Icebreaker</a:t>
            </a:r>
          </a:p>
        </p:txBody>
      </p:sp>
      <p:sp>
        <p:nvSpPr>
          <p:cNvPr id="3" name="Content Placeholder 2">
            <a:extLst>
              <a:ext uri="{FF2B5EF4-FFF2-40B4-BE49-F238E27FC236}">
                <a16:creationId xmlns:a16="http://schemas.microsoft.com/office/drawing/2014/main" id="{EA83B041-8C69-7F5D-E3CE-49BF937C2763}"/>
              </a:ext>
            </a:extLst>
          </p:cNvPr>
          <p:cNvSpPr>
            <a:spLocks noGrp="1"/>
          </p:cNvSpPr>
          <p:nvPr>
            <p:ph idx="1"/>
          </p:nvPr>
        </p:nvSpPr>
        <p:spPr>
          <a:xfrm>
            <a:off x="965200" y="4534064"/>
            <a:ext cx="10261600" cy="1202995"/>
          </a:xfrm>
        </p:spPr>
        <p:txBody>
          <a:bodyPr vert="horz" lIns="91440" tIns="45720" rIns="91440" bIns="45720" rtlCol="0">
            <a:normAutofit/>
          </a:bodyPr>
          <a:lstStyle/>
          <a:p>
            <a:pPr marL="0" indent="0">
              <a:buNone/>
            </a:pPr>
            <a:r>
              <a:rPr lang="en-US" sz="3200" b="1" dirty="0"/>
              <a:t>What’s your favorite comfort food?</a:t>
            </a:r>
          </a:p>
        </p:txBody>
      </p:sp>
      <p:pic>
        <p:nvPicPr>
          <p:cNvPr id="4" name="Graphic 3" descr="Burger and Drink">
            <a:extLst>
              <a:ext uri="{FF2B5EF4-FFF2-40B4-BE49-F238E27FC236}">
                <a16:creationId xmlns:a16="http://schemas.microsoft.com/office/drawing/2014/main" id="{9986871A-7459-6C14-EE36-65EC94B7C3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7951" y="1353499"/>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90507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A506190-B75F-4A39-8E5E-DA7513B1B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1766A2-73AF-AAEB-624F-4EEE1F901E5C}"/>
              </a:ext>
            </a:extLst>
          </p:cNvPr>
          <p:cNvSpPr>
            <a:spLocks noGrp="1"/>
          </p:cNvSpPr>
          <p:nvPr>
            <p:ph type="title"/>
          </p:nvPr>
        </p:nvSpPr>
        <p:spPr>
          <a:xfrm>
            <a:off x="5034845" y="795263"/>
            <a:ext cx="6042445" cy="653440"/>
          </a:xfrm>
        </p:spPr>
        <p:txBody>
          <a:bodyPr anchor="b">
            <a:normAutofit/>
          </a:bodyPr>
          <a:lstStyle/>
          <a:p>
            <a:r>
              <a:rPr lang="en-US" sz="2800" dirty="0"/>
              <a:t>GitHub</a:t>
            </a:r>
          </a:p>
        </p:txBody>
      </p:sp>
      <p:sp>
        <p:nvSpPr>
          <p:cNvPr id="43" name="Rectangle 42">
            <a:extLst>
              <a:ext uri="{FF2B5EF4-FFF2-40B4-BE49-F238E27FC236}">
                <a16:creationId xmlns:a16="http://schemas.microsoft.com/office/drawing/2014/main" id="{8587DE20-364E-4BE1-B603-E62BB8A63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4355787"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51960" y="0"/>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3" name="Picture 2">
            <a:extLst>
              <a:ext uri="{FF2B5EF4-FFF2-40B4-BE49-F238E27FC236}">
                <a16:creationId xmlns:a16="http://schemas.microsoft.com/office/drawing/2014/main" id="{79DE7656-1C64-3A81-5DF8-443DCD677FDA}"/>
              </a:ext>
            </a:extLst>
          </p:cNvPr>
          <p:cNvPicPr>
            <a:picLocks noChangeAspect="1"/>
          </p:cNvPicPr>
          <p:nvPr/>
        </p:nvPicPr>
        <p:blipFill>
          <a:blip r:embed="rId2"/>
          <a:stretch>
            <a:fillRect/>
          </a:stretch>
        </p:blipFill>
        <p:spPr>
          <a:xfrm>
            <a:off x="261473" y="5156888"/>
            <a:ext cx="2097906" cy="1431821"/>
          </a:xfrm>
          <a:prstGeom prst="rect">
            <a:avLst/>
          </a:prstGeom>
        </p:spPr>
      </p:pic>
      <p:pic>
        <p:nvPicPr>
          <p:cNvPr id="7" name="Picture 6">
            <a:extLst>
              <a:ext uri="{FF2B5EF4-FFF2-40B4-BE49-F238E27FC236}">
                <a16:creationId xmlns:a16="http://schemas.microsoft.com/office/drawing/2014/main" id="{4408C647-DC26-45BD-57AE-8590549DFB6A}"/>
              </a:ext>
            </a:extLst>
          </p:cNvPr>
          <p:cNvPicPr>
            <a:picLocks noChangeAspect="1"/>
          </p:cNvPicPr>
          <p:nvPr/>
        </p:nvPicPr>
        <p:blipFill>
          <a:blip r:embed="rId3"/>
          <a:stretch>
            <a:fillRect/>
          </a:stretch>
        </p:blipFill>
        <p:spPr>
          <a:xfrm>
            <a:off x="261472" y="3534991"/>
            <a:ext cx="3674795" cy="1442357"/>
          </a:xfrm>
          <a:prstGeom prst="rect">
            <a:avLst/>
          </a:prstGeom>
        </p:spPr>
      </p:pic>
      <p:pic>
        <p:nvPicPr>
          <p:cNvPr id="27" name="Picture 26">
            <a:extLst>
              <a:ext uri="{FF2B5EF4-FFF2-40B4-BE49-F238E27FC236}">
                <a16:creationId xmlns:a16="http://schemas.microsoft.com/office/drawing/2014/main" id="{D72D1A62-9667-EB8B-CFBC-7E0B45622037}"/>
              </a:ext>
            </a:extLst>
          </p:cNvPr>
          <p:cNvPicPr>
            <a:picLocks noChangeAspect="1"/>
          </p:cNvPicPr>
          <p:nvPr/>
        </p:nvPicPr>
        <p:blipFill>
          <a:blip r:embed="rId4"/>
          <a:stretch>
            <a:fillRect/>
          </a:stretch>
        </p:blipFill>
        <p:spPr>
          <a:xfrm rot="21600000">
            <a:off x="261472" y="192857"/>
            <a:ext cx="3674795" cy="525972"/>
          </a:xfrm>
          <a:prstGeom prst="rect">
            <a:avLst/>
          </a:prstGeom>
        </p:spPr>
      </p:pic>
      <p:sp>
        <p:nvSpPr>
          <p:cNvPr id="5" name="Content Placeholder 4">
            <a:extLst>
              <a:ext uri="{FF2B5EF4-FFF2-40B4-BE49-F238E27FC236}">
                <a16:creationId xmlns:a16="http://schemas.microsoft.com/office/drawing/2014/main" id="{18BA9051-8D98-84D9-18B6-70FEDC074F91}"/>
              </a:ext>
            </a:extLst>
          </p:cNvPr>
          <p:cNvSpPr>
            <a:spLocks noGrp="1"/>
          </p:cNvSpPr>
          <p:nvPr>
            <p:ph idx="1"/>
          </p:nvPr>
        </p:nvSpPr>
        <p:spPr>
          <a:xfrm>
            <a:off x="5034845" y="1579087"/>
            <a:ext cx="6513688" cy="3699824"/>
          </a:xfrm>
        </p:spPr>
        <p:txBody>
          <a:bodyPr anchor="t">
            <a:normAutofit/>
          </a:bodyPr>
          <a:lstStyle/>
          <a:p>
            <a:r>
              <a:rPr lang="en-US" sz="2000" dirty="0"/>
              <a:t>Repository: </a:t>
            </a:r>
            <a:r>
              <a:rPr lang="en-US" sz="2000" b="1" dirty="0">
                <a:hlinkClick r:id="rId5"/>
              </a:rPr>
              <a:t>https://github.com/cogscicraig/UVA_Brainhack_2025</a:t>
            </a:r>
            <a:endParaRPr lang="en-US" sz="2000" b="1" dirty="0"/>
          </a:p>
          <a:p>
            <a:pPr lvl="1"/>
            <a:r>
              <a:rPr lang="en-US" sz="2000" dirty="0"/>
              <a:t>Contains slides and scripts</a:t>
            </a:r>
          </a:p>
          <a:p>
            <a:r>
              <a:rPr lang="en-US" sz="2000" dirty="0"/>
              <a:t>Website: </a:t>
            </a:r>
            <a:r>
              <a:rPr lang="en-US" sz="2000" b="1" dirty="0">
                <a:hlinkClick r:id="rId6"/>
              </a:rPr>
              <a:t>https://cogscicraig.github.io/UVA_Brainhack_2025</a:t>
            </a:r>
            <a:endParaRPr lang="en-US" sz="2000" b="1" dirty="0"/>
          </a:p>
          <a:p>
            <a:pPr lvl="1"/>
            <a:r>
              <a:rPr lang="en-US" sz="2000" dirty="0"/>
              <a:t>Contains links to schedule and contact info</a:t>
            </a:r>
          </a:p>
          <a:p>
            <a:pPr lvl="1"/>
            <a:endParaRPr lang="en-US" sz="2000" dirty="0"/>
          </a:p>
          <a:p>
            <a:r>
              <a:rPr lang="en-US" sz="2000" dirty="0"/>
              <a:t>Let me know if you plan to work in teams!</a:t>
            </a:r>
          </a:p>
          <a:p>
            <a:pPr lvl="1"/>
            <a:r>
              <a:rPr lang="en-US" sz="1800" dirty="0"/>
              <a:t>GitHub is great for collaborating on projects</a:t>
            </a:r>
            <a:endParaRPr lang="en-US" sz="1600" dirty="0"/>
          </a:p>
          <a:p>
            <a:endParaRPr lang="en-US" sz="1800" dirty="0"/>
          </a:p>
          <a:p>
            <a:endParaRPr lang="en-US" sz="1800" dirty="0"/>
          </a:p>
        </p:txBody>
      </p:sp>
      <p:sp>
        <p:nvSpPr>
          <p:cNvPr id="47" name="Rectangle 46">
            <a:extLst>
              <a:ext uri="{FF2B5EF4-FFF2-40B4-BE49-F238E27FC236}">
                <a16:creationId xmlns:a16="http://schemas.microsoft.com/office/drawing/2014/main" id="{FBCA7CDC-1A5B-46A3-ACC6-B4038FE54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51960" y="6793992"/>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33" name="Picture 32">
            <a:extLst>
              <a:ext uri="{FF2B5EF4-FFF2-40B4-BE49-F238E27FC236}">
                <a16:creationId xmlns:a16="http://schemas.microsoft.com/office/drawing/2014/main" id="{5A0A415A-C89A-60F6-04BD-ACE38CD16151}"/>
              </a:ext>
            </a:extLst>
          </p:cNvPr>
          <p:cNvPicPr>
            <a:picLocks noChangeAspect="1"/>
          </p:cNvPicPr>
          <p:nvPr/>
        </p:nvPicPr>
        <p:blipFill>
          <a:blip r:embed="rId7"/>
          <a:stretch>
            <a:fillRect/>
          </a:stretch>
        </p:blipFill>
        <p:spPr>
          <a:xfrm>
            <a:off x="261472" y="899052"/>
            <a:ext cx="3271950" cy="2456400"/>
          </a:xfrm>
          <a:prstGeom prst="rect">
            <a:avLst/>
          </a:prstGeom>
        </p:spPr>
      </p:pic>
    </p:spTree>
    <p:extLst>
      <p:ext uri="{BB962C8B-B14F-4D97-AF65-F5344CB8AC3E}">
        <p14:creationId xmlns:p14="http://schemas.microsoft.com/office/powerpoint/2010/main" val="148519439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2" name="Rectangle 820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t's Morbin Time Explained - Understanding The Morbius Meme">
            <a:extLst>
              <a:ext uri="{FF2B5EF4-FFF2-40B4-BE49-F238E27FC236}">
                <a16:creationId xmlns:a16="http://schemas.microsoft.com/office/drawing/2014/main" id="{0E6FBACC-32EB-292E-02CE-EA13745D8B70}"/>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colorTemperature colorTemp="4977"/>
                    </a14:imgEffect>
                    <a14:imgEffect>
                      <a14:saturation sat="104000"/>
                    </a14:imgEffect>
                  </a14:imgLayer>
                </a14:imgProps>
              </a:ext>
              <a:ext uri="{28A0092B-C50C-407E-A947-70E740481C1C}">
                <a14:useLocalDpi xmlns:a14="http://schemas.microsoft.com/office/drawing/2010/main" val="0"/>
              </a:ext>
            </a:extLst>
          </a:blip>
          <a:srcRect/>
          <a:stretch>
            <a:fill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92956D4-815A-C14F-68AC-4F503A5D74E7}"/>
              </a:ext>
            </a:extLst>
          </p:cNvPr>
          <p:cNvCxnSpPr>
            <a:cxnSpLocks/>
          </p:cNvCxnSpPr>
          <p:nvPr/>
        </p:nvCxnSpPr>
        <p:spPr>
          <a:xfrm>
            <a:off x="4888088" y="6039556"/>
            <a:ext cx="2043289" cy="0"/>
          </a:xfrm>
          <a:prstGeom prst="line">
            <a:avLst/>
          </a:prstGeom>
          <a:ln w="7620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AECA000-FD34-590E-299C-FB7B664CE31D}"/>
              </a:ext>
            </a:extLst>
          </p:cNvPr>
          <p:cNvSpPr txBox="1"/>
          <p:nvPr/>
        </p:nvSpPr>
        <p:spPr>
          <a:xfrm>
            <a:off x="4802291" y="6068131"/>
            <a:ext cx="2214881" cy="830997"/>
          </a:xfrm>
          <a:prstGeom prst="rect">
            <a:avLst/>
          </a:prstGeom>
          <a:noFill/>
        </p:spPr>
        <p:txBody>
          <a:bodyPr wrap="square" rtlCol="0">
            <a:spAutoFit/>
          </a:bodyPr>
          <a:lstStyle/>
          <a:p>
            <a:r>
              <a:rPr lang="en-US" sz="4800" b="1" i="1" dirty="0">
                <a:solidFill>
                  <a:schemeClr val="bg1"/>
                </a:solidFill>
              </a:rPr>
              <a:t>Coding</a:t>
            </a:r>
          </a:p>
        </p:txBody>
      </p:sp>
    </p:spTree>
    <p:extLst>
      <p:ext uri="{BB962C8B-B14F-4D97-AF65-F5344CB8AC3E}">
        <p14:creationId xmlns:p14="http://schemas.microsoft.com/office/powerpoint/2010/main" val="57029917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D300-5D8D-D955-75B3-B10660111669}"/>
              </a:ext>
            </a:extLst>
          </p:cNvPr>
          <p:cNvSpPr>
            <a:spLocks noGrp="1"/>
          </p:cNvSpPr>
          <p:nvPr>
            <p:ph type="title"/>
          </p:nvPr>
        </p:nvSpPr>
        <p:spPr/>
        <p:txBody>
          <a:bodyPr/>
          <a:lstStyle/>
          <a:p>
            <a:r>
              <a:rPr lang="en-US" dirty="0"/>
              <a:t>Anaconda</a:t>
            </a:r>
          </a:p>
        </p:txBody>
      </p:sp>
      <p:sp>
        <p:nvSpPr>
          <p:cNvPr id="3" name="Content Placeholder 2">
            <a:extLst>
              <a:ext uri="{FF2B5EF4-FFF2-40B4-BE49-F238E27FC236}">
                <a16:creationId xmlns:a16="http://schemas.microsoft.com/office/drawing/2014/main" id="{4F871A12-CAC6-AC91-39A2-31E1515918F4}"/>
              </a:ext>
            </a:extLst>
          </p:cNvPr>
          <p:cNvSpPr>
            <a:spLocks noGrp="1"/>
          </p:cNvSpPr>
          <p:nvPr>
            <p:ph idx="1"/>
          </p:nvPr>
        </p:nvSpPr>
        <p:spPr>
          <a:xfrm>
            <a:off x="838200" y="1825624"/>
            <a:ext cx="10998200" cy="4802187"/>
          </a:xfrm>
        </p:spPr>
        <p:txBody>
          <a:bodyPr>
            <a:normAutofit/>
          </a:bodyPr>
          <a:lstStyle/>
          <a:p>
            <a:pPr marL="514350" indent="-514350">
              <a:buAutoNum type="arabicPeriod"/>
            </a:pPr>
            <a:r>
              <a:rPr lang="en-US" sz="3200" dirty="0"/>
              <a:t>Install: </a:t>
            </a:r>
            <a:r>
              <a:rPr lang="en-US" sz="3200" b="1" dirty="0">
                <a:hlinkClick r:id="rId3"/>
              </a:rPr>
              <a:t>https://www.anaconda.com/download</a:t>
            </a:r>
            <a:endParaRPr lang="en-US" sz="3200" b="1" dirty="0"/>
          </a:p>
          <a:p>
            <a:pPr marL="514350" indent="-514350">
              <a:buAutoNum type="arabicPeriod"/>
            </a:pPr>
            <a:r>
              <a:rPr lang="en-US" sz="3200" dirty="0"/>
              <a:t>Verify installation</a:t>
            </a:r>
          </a:p>
          <a:p>
            <a:pPr marL="457200" lvl="1" indent="0">
              <a:buNone/>
            </a:pPr>
            <a:r>
              <a:rPr lang="en-US" sz="2800" b="1" dirty="0">
                <a:solidFill>
                  <a:srgbClr val="885075"/>
                </a:solidFill>
              </a:rPr>
              <a:t>	</a:t>
            </a:r>
            <a:r>
              <a:rPr lang="en-US" sz="2800" dirty="0"/>
              <a:t>&gt;&gt;</a:t>
            </a:r>
            <a:r>
              <a:rPr lang="en-US" sz="2800" b="1" dirty="0">
                <a:solidFill>
                  <a:srgbClr val="885075"/>
                </a:solidFill>
              </a:rPr>
              <a:t> </a:t>
            </a:r>
            <a:r>
              <a:rPr lang="en-US" sz="2800" b="1" dirty="0" err="1">
                <a:solidFill>
                  <a:srgbClr val="885075"/>
                </a:solidFill>
              </a:rPr>
              <a:t>conda</a:t>
            </a:r>
            <a:r>
              <a:rPr lang="en-US" sz="2800" b="1" dirty="0">
                <a:solidFill>
                  <a:srgbClr val="885075"/>
                </a:solidFill>
              </a:rPr>
              <a:t> --version</a:t>
            </a:r>
          </a:p>
          <a:p>
            <a:pPr marL="514350" indent="-514350">
              <a:buFont typeface="+mj-lt"/>
              <a:buAutoNum type="arabicPeriod"/>
            </a:pPr>
            <a:r>
              <a:rPr lang="en-US" sz="3200" dirty="0"/>
              <a:t>Set up a new </a:t>
            </a:r>
            <a:r>
              <a:rPr lang="en-US" sz="3200" dirty="0" err="1"/>
              <a:t>conda</a:t>
            </a:r>
            <a:r>
              <a:rPr lang="en-US" sz="3200" dirty="0"/>
              <a:t> environment</a:t>
            </a:r>
          </a:p>
          <a:p>
            <a:pPr marL="0" indent="0">
              <a:buNone/>
            </a:pPr>
            <a:r>
              <a:rPr lang="en-US" b="1" dirty="0">
                <a:solidFill>
                  <a:srgbClr val="885075"/>
                </a:solidFill>
              </a:rPr>
              <a:t>	</a:t>
            </a:r>
            <a:r>
              <a:rPr lang="en-US" dirty="0"/>
              <a:t>&gt;&gt;</a:t>
            </a:r>
            <a:r>
              <a:rPr lang="en-US" b="1" dirty="0">
                <a:solidFill>
                  <a:srgbClr val="885075"/>
                </a:solidFill>
              </a:rPr>
              <a:t> </a:t>
            </a:r>
            <a:r>
              <a:rPr lang="en-US" b="1" dirty="0" err="1">
                <a:solidFill>
                  <a:srgbClr val="885075"/>
                </a:solidFill>
              </a:rPr>
              <a:t>conda</a:t>
            </a:r>
            <a:r>
              <a:rPr lang="en-US" b="1" dirty="0">
                <a:solidFill>
                  <a:srgbClr val="885075"/>
                </a:solidFill>
              </a:rPr>
              <a:t> create -n brainhack2025 python=3.11 -y</a:t>
            </a:r>
          </a:p>
          <a:p>
            <a:pPr marL="0" indent="0">
              <a:buNone/>
            </a:pPr>
            <a:r>
              <a:rPr lang="en-US" b="1" dirty="0">
                <a:solidFill>
                  <a:srgbClr val="885075"/>
                </a:solidFill>
              </a:rPr>
              <a:t>	</a:t>
            </a:r>
            <a:r>
              <a:rPr lang="en-US" dirty="0"/>
              <a:t>&gt;&gt;</a:t>
            </a:r>
            <a:r>
              <a:rPr lang="en-US" b="1" dirty="0">
                <a:solidFill>
                  <a:srgbClr val="885075"/>
                </a:solidFill>
              </a:rPr>
              <a:t> </a:t>
            </a:r>
            <a:r>
              <a:rPr lang="en-US" b="1" dirty="0" err="1">
                <a:solidFill>
                  <a:srgbClr val="885075"/>
                </a:solidFill>
              </a:rPr>
              <a:t>conda</a:t>
            </a:r>
            <a:r>
              <a:rPr lang="en-US" b="1" dirty="0">
                <a:solidFill>
                  <a:srgbClr val="885075"/>
                </a:solidFill>
              </a:rPr>
              <a:t> activate brainhack2025</a:t>
            </a:r>
          </a:p>
          <a:p>
            <a:pPr marL="0" indent="0">
              <a:buNone/>
            </a:pPr>
            <a:r>
              <a:rPr lang="en-US" b="1" dirty="0">
                <a:solidFill>
                  <a:srgbClr val="885075"/>
                </a:solidFill>
              </a:rPr>
              <a:t>	</a:t>
            </a:r>
            <a:r>
              <a:rPr lang="en-US" dirty="0"/>
              <a:t>&gt;&gt;</a:t>
            </a:r>
            <a:r>
              <a:rPr lang="en-US" b="1" dirty="0">
                <a:solidFill>
                  <a:srgbClr val="885075"/>
                </a:solidFill>
              </a:rPr>
              <a:t> python -V    </a:t>
            </a:r>
            <a:r>
              <a:rPr lang="en-US" dirty="0">
                <a:sym typeface="Wingdings" panose="05000000000000000000" pitchFamily="2" charset="2"/>
              </a:rPr>
              <a:t> should return 3.11</a:t>
            </a:r>
            <a:endParaRPr lang="en-US" sz="3200" dirty="0"/>
          </a:p>
          <a:p>
            <a:pPr marL="457200" lvl="1" indent="0">
              <a:buNone/>
            </a:pPr>
            <a:r>
              <a:rPr lang="en-US" b="1" dirty="0">
                <a:solidFill>
                  <a:srgbClr val="885075"/>
                </a:solidFill>
              </a:rPr>
              <a:t>	</a:t>
            </a:r>
            <a:r>
              <a:rPr lang="en-US" sz="2800" dirty="0"/>
              <a:t>&gt;&gt;</a:t>
            </a:r>
            <a:r>
              <a:rPr lang="en-US" sz="2800" b="1" dirty="0">
                <a:solidFill>
                  <a:srgbClr val="885075"/>
                </a:solidFill>
              </a:rPr>
              <a:t> </a:t>
            </a:r>
            <a:r>
              <a:rPr lang="en-US" sz="2800" b="1" dirty="0" err="1">
                <a:solidFill>
                  <a:srgbClr val="885075"/>
                </a:solidFill>
              </a:rPr>
              <a:t>conda</a:t>
            </a:r>
            <a:r>
              <a:rPr lang="en-US" sz="2800" b="1" dirty="0">
                <a:solidFill>
                  <a:srgbClr val="885075"/>
                </a:solidFill>
              </a:rPr>
              <a:t> install –c </a:t>
            </a:r>
            <a:r>
              <a:rPr lang="en-US" sz="2800" b="1" dirty="0" err="1">
                <a:solidFill>
                  <a:srgbClr val="885075"/>
                </a:solidFill>
              </a:rPr>
              <a:t>conda</a:t>
            </a:r>
            <a:r>
              <a:rPr lang="en-US" sz="2800" b="1" dirty="0">
                <a:solidFill>
                  <a:srgbClr val="885075"/>
                </a:solidFill>
              </a:rPr>
              <a:t>-forge nibabel matplotlib </a:t>
            </a:r>
            <a:r>
              <a:rPr lang="en-US" sz="2800" b="1" dirty="0" err="1">
                <a:solidFill>
                  <a:srgbClr val="885075"/>
                </a:solidFill>
              </a:rPr>
              <a:t>numpy</a:t>
            </a:r>
            <a:r>
              <a:rPr lang="en-US" sz="2800" b="1" dirty="0">
                <a:solidFill>
                  <a:srgbClr val="885075"/>
                </a:solidFill>
              </a:rPr>
              <a:t> -y</a:t>
            </a:r>
          </a:p>
        </p:txBody>
      </p:sp>
      <p:pic>
        <p:nvPicPr>
          <p:cNvPr id="1029" name="Picture 5" descr="Install Anaconda for Machine Learning and Data Science in Python">
            <a:extLst>
              <a:ext uri="{FF2B5EF4-FFF2-40B4-BE49-F238E27FC236}">
                <a16:creationId xmlns:a16="http://schemas.microsoft.com/office/drawing/2014/main" id="{4ED0C412-A1E2-5E76-A2BE-401A0C37DA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2847"/>
          <a:stretch>
            <a:fillRect/>
          </a:stretch>
        </p:blipFill>
        <p:spPr bwMode="auto">
          <a:xfrm>
            <a:off x="2608668" y="685611"/>
            <a:ext cx="2382432" cy="798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42613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DBF1-1493-14EB-E96C-23B632F8C103}"/>
              </a:ext>
            </a:extLst>
          </p:cNvPr>
          <p:cNvSpPr>
            <a:spLocks noGrp="1"/>
          </p:cNvSpPr>
          <p:nvPr>
            <p:ph type="title"/>
          </p:nvPr>
        </p:nvSpPr>
        <p:spPr/>
        <p:txBody>
          <a:bodyPr/>
          <a:lstStyle/>
          <a:p>
            <a:r>
              <a:rPr lang="en-US" dirty="0"/>
              <a:t>Viewing MR images with </a:t>
            </a:r>
            <a:r>
              <a:rPr lang="en-US" b="1" dirty="0"/>
              <a:t>Nibabel</a:t>
            </a:r>
          </a:p>
        </p:txBody>
      </p:sp>
      <p:sp>
        <p:nvSpPr>
          <p:cNvPr id="3" name="Content Placeholder 2">
            <a:extLst>
              <a:ext uri="{FF2B5EF4-FFF2-40B4-BE49-F238E27FC236}">
                <a16:creationId xmlns:a16="http://schemas.microsoft.com/office/drawing/2014/main" id="{544AE301-2E50-559D-9A26-46F027853EF4}"/>
              </a:ext>
            </a:extLst>
          </p:cNvPr>
          <p:cNvSpPr>
            <a:spLocks noGrp="1"/>
          </p:cNvSpPr>
          <p:nvPr>
            <p:ph idx="1"/>
          </p:nvPr>
        </p:nvSpPr>
        <p:spPr/>
        <p:txBody>
          <a:bodyPr>
            <a:normAutofit/>
          </a:bodyPr>
          <a:lstStyle/>
          <a:p>
            <a:pPr marL="0" indent="0">
              <a:buNone/>
            </a:pPr>
            <a:r>
              <a:rPr lang="en-US" b="1" dirty="0"/>
              <a:t>Let’s code!</a:t>
            </a:r>
          </a:p>
          <a:p>
            <a:pPr marL="514350" indent="-514350">
              <a:buFont typeface="+mj-lt"/>
              <a:buAutoNum type="arabicPeriod"/>
            </a:pPr>
            <a:r>
              <a:rPr lang="en-US" dirty="0"/>
              <a:t>Create a new folder for Brainhack Week1</a:t>
            </a:r>
          </a:p>
          <a:p>
            <a:pPr marL="0" indent="0">
              <a:buNone/>
            </a:pPr>
            <a:r>
              <a:rPr lang="en-US" dirty="0"/>
              <a:t>	&gt;&gt;</a:t>
            </a:r>
            <a:r>
              <a:rPr lang="en-US" b="1" dirty="0"/>
              <a:t> </a:t>
            </a:r>
            <a:r>
              <a:rPr lang="en-US" b="1" dirty="0" err="1">
                <a:solidFill>
                  <a:srgbClr val="885075"/>
                </a:solidFill>
              </a:rPr>
              <a:t>mkdir</a:t>
            </a:r>
            <a:r>
              <a:rPr lang="en-US" b="1" dirty="0">
                <a:solidFill>
                  <a:srgbClr val="885075"/>
                </a:solidFill>
              </a:rPr>
              <a:t> -p ~/Desktop/Brainhack/Week1</a:t>
            </a:r>
          </a:p>
          <a:p>
            <a:pPr marL="0" indent="0">
              <a:buNone/>
            </a:pPr>
            <a:r>
              <a:rPr lang="en-US" b="1" dirty="0">
                <a:solidFill>
                  <a:srgbClr val="885075"/>
                </a:solidFill>
              </a:rPr>
              <a:t>	</a:t>
            </a:r>
            <a:r>
              <a:rPr lang="en-US" dirty="0"/>
              <a:t>&gt;&gt;</a:t>
            </a:r>
            <a:r>
              <a:rPr lang="en-US" b="1" dirty="0">
                <a:solidFill>
                  <a:srgbClr val="885075"/>
                </a:solidFill>
              </a:rPr>
              <a:t> cd ~/Desktop/Brainhack/Week1</a:t>
            </a:r>
          </a:p>
          <a:p>
            <a:pPr marL="514350" indent="-514350">
              <a:buFont typeface="+mj-lt"/>
              <a:buAutoNum type="arabicPeriod" startAt="2"/>
            </a:pPr>
            <a:r>
              <a:rPr lang="en-US" dirty="0"/>
              <a:t>Open a new interactive python editor</a:t>
            </a:r>
          </a:p>
          <a:p>
            <a:pPr marL="0" indent="0">
              <a:buNone/>
            </a:pPr>
            <a:r>
              <a:rPr lang="en-US" dirty="0"/>
              <a:t>	&gt;&gt; </a:t>
            </a:r>
            <a:r>
              <a:rPr lang="en-US" b="1" dirty="0" err="1">
                <a:solidFill>
                  <a:srgbClr val="885075"/>
                </a:solidFill>
              </a:rPr>
              <a:t>jupyter</a:t>
            </a:r>
            <a:r>
              <a:rPr lang="en-US" b="1" dirty="0">
                <a:solidFill>
                  <a:srgbClr val="885075"/>
                </a:solidFill>
              </a:rPr>
              <a:t> notebook</a:t>
            </a:r>
          </a:p>
          <a:p>
            <a:pPr marL="514350" indent="-514350">
              <a:buFont typeface="+mj-lt"/>
              <a:buAutoNum type="arabicPeriod" startAt="3"/>
            </a:pPr>
            <a:r>
              <a:rPr lang="en-US" dirty="0"/>
              <a:t>Follow along </a:t>
            </a:r>
            <a:r>
              <a:rPr lang="en-US" dirty="0">
                <a:sym typeface="Wingdings" panose="05000000000000000000" pitchFamily="2" charset="2"/>
              </a:rPr>
              <a:t></a:t>
            </a:r>
            <a:endParaRPr lang="en-US" dirty="0"/>
          </a:p>
        </p:txBody>
      </p:sp>
      <p:pic>
        <p:nvPicPr>
          <p:cNvPr id="7" name="Graphic 6">
            <a:extLst>
              <a:ext uri="{FF2B5EF4-FFF2-40B4-BE49-F238E27FC236}">
                <a16:creationId xmlns:a16="http://schemas.microsoft.com/office/drawing/2014/main" id="{0B2C9AC1-5D0A-2BAB-25B4-92542926D06C}"/>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10515600" y="88900"/>
            <a:ext cx="1409700" cy="1409700"/>
          </a:xfrm>
          <a:prstGeom prst="rect">
            <a:avLst/>
          </a:prstGeom>
        </p:spPr>
      </p:pic>
    </p:spTree>
    <p:extLst>
      <p:ext uri="{BB962C8B-B14F-4D97-AF65-F5344CB8AC3E}">
        <p14:creationId xmlns:p14="http://schemas.microsoft.com/office/powerpoint/2010/main" val="41302657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5B3A-7F00-98FD-F28A-0B76F3D67000}"/>
              </a:ext>
            </a:extLst>
          </p:cNvPr>
          <p:cNvSpPr>
            <a:spLocks noGrp="1"/>
          </p:cNvSpPr>
          <p:nvPr>
            <p:ph type="title"/>
          </p:nvPr>
        </p:nvSpPr>
        <p:spPr/>
        <p:txBody>
          <a:bodyPr/>
          <a:lstStyle/>
          <a:p>
            <a:r>
              <a:rPr lang="en-US" dirty="0" err="1"/>
              <a:t>MRIcroGL</a:t>
            </a:r>
            <a:endParaRPr lang="en-US" dirty="0"/>
          </a:p>
        </p:txBody>
      </p:sp>
      <p:sp>
        <p:nvSpPr>
          <p:cNvPr id="3" name="Content Placeholder 2">
            <a:extLst>
              <a:ext uri="{FF2B5EF4-FFF2-40B4-BE49-F238E27FC236}">
                <a16:creationId xmlns:a16="http://schemas.microsoft.com/office/drawing/2014/main" id="{96CB9BB8-E463-FC35-5CC0-2F1D379AF512}"/>
              </a:ext>
            </a:extLst>
          </p:cNvPr>
          <p:cNvSpPr>
            <a:spLocks noGrp="1"/>
          </p:cNvSpPr>
          <p:nvPr>
            <p:ph idx="1"/>
          </p:nvPr>
        </p:nvSpPr>
        <p:spPr>
          <a:xfrm>
            <a:off x="838200" y="1690688"/>
            <a:ext cx="10631311" cy="4351338"/>
          </a:xfrm>
        </p:spPr>
        <p:txBody>
          <a:bodyPr/>
          <a:lstStyle/>
          <a:p>
            <a:r>
              <a:rPr lang="en-US" dirty="0"/>
              <a:t>Install instructions: </a:t>
            </a:r>
            <a:r>
              <a:rPr lang="en-US" dirty="0">
                <a:hlinkClick r:id="rId2"/>
              </a:rPr>
              <a:t>https://github.com/cogscicraig/UVA_Brainhack_2025/blob/main/Week1/MRIcroGL_Installation.pdf</a:t>
            </a:r>
            <a:endParaRPr lang="en-US" dirty="0"/>
          </a:p>
          <a:p>
            <a:r>
              <a:rPr lang="en-US" dirty="0"/>
              <a:t>Main page: </a:t>
            </a:r>
            <a:r>
              <a:rPr lang="en-US" dirty="0">
                <a:hlinkClick r:id="rId3"/>
              </a:rPr>
              <a:t>https://www.nitrc.org/plugins/mwiki/index.php/mricrogl:MainPage</a:t>
            </a:r>
            <a:endParaRPr lang="en-US" dirty="0"/>
          </a:p>
          <a:p>
            <a:endParaRPr lang="en-US" dirty="0"/>
          </a:p>
        </p:txBody>
      </p:sp>
      <p:pic>
        <p:nvPicPr>
          <p:cNvPr id="7170" name="Picture 2">
            <a:extLst>
              <a:ext uri="{FF2B5EF4-FFF2-40B4-BE49-F238E27FC236}">
                <a16:creationId xmlns:a16="http://schemas.microsoft.com/office/drawing/2014/main" id="{4DCCE546-D9AC-CEC8-658C-CF0E24385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48" y="4383441"/>
            <a:ext cx="10613504" cy="2109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43106"/>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9E48B2F8-11C0-9352-C1DA-57558AC585E3}"/>
              </a:ext>
            </a:extLst>
          </p:cNvPr>
          <p:cNvPicPr>
            <a:picLocks noChangeAspect="1"/>
          </p:cNvPicPr>
          <p:nvPr/>
        </p:nvPicPr>
        <p:blipFill>
          <a:blip r:embed="rId3"/>
          <a:srcRect l="3784" r="43557" b="-2"/>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928F4-9FD8-DB68-8493-617749BF2098}"/>
              </a:ext>
            </a:extLst>
          </p:cNvPr>
          <p:cNvSpPr>
            <a:spLocks noGrp="1"/>
          </p:cNvSpPr>
          <p:nvPr>
            <p:ph type="title"/>
          </p:nvPr>
        </p:nvSpPr>
        <p:spPr>
          <a:xfrm>
            <a:off x="6115317" y="405685"/>
            <a:ext cx="5464968" cy="1559301"/>
          </a:xfrm>
        </p:spPr>
        <p:txBody>
          <a:bodyPr>
            <a:normAutofit/>
          </a:bodyPr>
          <a:lstStyle/>
          <a:p>
            <a:r>
              <a:rPr lang="en-US" sz="4000"/>
              <a:t>Bonus Activities!</a:t>
            </a:r>
          </a:p>
        </p:txBody>
      </p:sp>
      <p:sp>
        <p:nvSpPr>
          <p:cNvPr id="3" name="Content Placeholder 2">
            <a:extLst>
              <a:ext uri="{FF2B5EF4-FFF2-40B4-BE49-F238E27FC236}">
                <a16:creationId xmlns:a16="http://schemas.microsoft.com/office/drawing/2014/main" id="{22DFCFFC-57FC-FEF5-A39E-699DFD994D4E}"/>
              </a:ext>
            </a:extLst>
          </p:cNvPr>
          <p:cNvSpPr>
            <a:spLocks noGrp="1"/>
          </p:cNvSpPr>
          <p:nvPr>
            <p:ph idx="1"/>
          </p:nvPr>
        </p:nvSpPr>
        <p:spPr>
          <a:xfrm>
            <a:off x="6115317" y="2743200"/>
            <a:ext cx="5247340" cy="3496878"/>
          </a:xfrm>
        </p:spPr>
        <p:txBody>
          <a:bodyPr anchor="ctr">
            <a:normAutofit/>
          </a:bodyPr>
          <a:lstStyle/>
          <a:p>
            <a:pPr marL="514350" indent="-514350">
              <a:buFont typeface="+mj-lt"/>
              <a:buAutoNum type="arabicPeriod"/>
            </a:pPr>
            <a:r>
              <a:rPr lang="en-US" sz="1900"/>
              <a:t>Intro to shell scripting (Unix)</a:t>
            </a:r>
          </a:p>
          <a:p>
            <a:pPr marL="548640" indent="0">
              <a:spcAft>
                <a:spcPts val="600"/>
              </a:spcAft>
              <a:buNone/>
            </a:pPr>
            <a:r>
              <a:rPr lang="en-US" sz="1900">
                <a:hlinkClick r:id="rId4"/>
              </a:rPr>
              <a:t>https://andysbrainbook.readthedocs.io/en/latest/unix/Unix_Intro.html</a:t>
            </a:r>
            <a:endParaRPr lang="en-US" sz="1900"/>
          </a:p>
          <a:p>
            <a:pPr marL="514350" indent="-514350">
              <a:buFont typeface="+mj-lt"/>
              <a:buAutoNum type="arabicPeriod" startAt="2"/>
            </a:pPr>
            <a:r>
              <a:rPr lang="en-US" sz="1900"/>
              <a:t>Intro to Python</a:t>
            </a:r>
          </a:p>
          <a:p>
            <a:pPr marL="548640" indent="0">
              <a:spcAft>
                <a:spcPts val="600"/>
              </a:spcAft>
              <a:buNone/>
            </a:pPr>
            <a:r>
              <a:rPr lang="en-US" sz="1900">
                <a:hlinkClick r:id="rId5"/>
              </a:rPr>
              <a:t>https://lukas-snoek.com/introPy/solutions/week_1/0_introduction.html</a:t>
            </a:r>
            <a:endParaRPr lang="en-US" sz="1900"/>
          </a:p>
          <a:p>
            <a:pPr marL="514350" indent="-514350">
              <a:buFont typeface="+mj-lt"/>
              <a:buAutoNum type="arabicPeriod" startAt="3"/>
            </a:pPr>
            <a:r>
              <a:rPr lang="en-US" sz="1900"/>
              <a:t>Explore the nibabel documentation</a:t>
            </a:r>
          </a:p>
          <a:p>
            <a:pPr marL="548640" indent="0">
              <a:buNone/>
            </a:pPr>
            <a:r>
              <a:rPr lang="en-US" sz="1900">
                <a:hlinkClick r:id="rId6"/>
              </a:rPr>
              <a:t>https://nipy.org/nibabel/gettingstarted.html</a:t>
            </a:r>
            <a:endParaRPr lang="en-US" sz="1900"/>
          </a:p>
          <a:p>
            <a:pPr marL="0" indent="0">
              <a:buNone/>
            </a:pPr>
            <a:endParaRPr lang="en-US" sz="1900"/>
          </a:p>
          <a:p>
            <a:endParaRPr lang="en-US" sz="1900"/>
          </a:p>
        </p:txBody>
      </p:sp>
    </p:spTree>
    <p:extLst>
      <p:ext uri="{BB962C8B-B14F-4D97-AF65-F5344CB8AC3E}">
        <p14:creationId xmlns:p14="http://schemas.microsoft.com/office/powerpoint/2010/main" val="2675998679"/>
      </p:ext>
    </p:extLst>
  </p:cSld>
  <p:clrMapOvr>
    <a:masterClrMapping/>
  </p:clrMapOvr>
  <mc:AlternateContent xmlns:mc="http://schemas.openxmlformats.org/markup-compatibility/2006">
    <mc:Choice xmlns:p14="http://schemas.microsoft.com/office/powerpoint/2010/main" Requires="p14">
      <p:transition spd="slow" p14:dur="3900">
        <p14:glitt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C934-4986-0D4F-5DC3-898F7FA6FE2F}"/>
              </a:ext>
            </a:extLst>
          </p:cNvPr>
          <p:cNvSpPr>
            <a:spLocks noGrp="1"/>
          </p:cNvSpPr>
          <p:nvPr>
            <p:ph type="title"/>
          </p:nvPr>
        </p:nvSpPr>
        <p:spPr/>
        <p:txBody>
          <a:bodyPr/>
          <a:lstStyle/>
          <a:p>
            <a:r>
              <a:rPr lang="en-US" dirty="0"/>
              <a:t>What is this?</a:t>
            </a:r>
          </a:p>
        </p:txBody>
      </p:sp>
      <p:sp>
        <p:nvSpPr>
          <p:cNvPr id="9" name="Content Placeholder 8">
            <a:extLst>
              <a:ext uri="{FF2B5EF4-FFF2-40B4-BE49-F238E27FC236}">
                <a16:creationId xmlns:a16="http://schemas.microsoft.com/office/drawing/2014/main" id="{24455F19-BC0F-9231-A50C-C76368EB6F4A}"/>
              </a:ext>
            </a:extLst>
          </p:cNvPr>
          <p:cNvSpPr>
            <a:spLocks noGrp="1"/>
          </p:cNvSpPr>
          <p:nvPr>
            <p:ph idx="1"/>
          </p:nvPr>
        </p:nvSpPr>
        <p:spPr/>
        <p:txBody>
          <a:bodyPr>
            <a:normAutofit fontScale="92500"/>
          </a:bodyPr>
          <a:lstStyle/>
          <a:p>
            <a:pPr marL="0" indent="0">
              <a:buNone/>
            </a:pPr>
            <a:r>
              <a:rPr lang="en-US" u="sng" dirty="0"/>
              <a:t>Inspiration</a:t>
            </a:r>
          </a:p>
          <a:p>
            <a:pPr lvl="1"/>
            <a:r>
              <a:rPr lang="en-US" dirty="0"/>
              <a:t>“Although scientific conferences and workshops seem like a natural medium for brain researchers to meet and exchange ideas, in practice these events, often structured around the lecturer–audience paradigm, do not always provide sufficient flexibility or free time to fully exploit their potential” (Craddock et al, 2016)</a:t>
            </a:r>
          </a:p>
          <a:p>
            <a:pPr lvl="1"/>
            <a:r>
              <a:rPr lang="en-US" dirty="0"/>
              <a:t>“Brainhack is an innovative meeting format that promotes scientific collaboration and education in an open, inclusive environment” (Gau et al., 2020)</a:t>
            </a:r>
          </a:p>
          <a:p>
            <a:pPr marL="0" indent="0">
              <a:buNone/>
            </a:pPr>
            <a:r>
              <a:rPr lang="en-US" u="sng" dirty="0"/>
              <a:t>Goals</a:t>
            </a:r>
          </a:p>
          <a:p>
            <a:pPr lvl="1"/>
            <a:r>
              <a:rPr lang="en-US" dirty="0"/>
              <a:t>Develop a culture of open, inclusive, community-driven neuroscience</a:t>
            </a:r>
          </a:p>
          <a:p>
            <a:pPr lvl="1"/>
            <a:r>
              <a:rPr lang="en-US" dirty="0"/>
              <a:t>Accelerate the pace of discovery – emphasis on collaboration over competition</a:t>
            </a:r>
          </a:p>
          <a:p>
            <a:pPr lvl="1"/>
            <a:endParaRPr lang="en-US" dirty="0"/>
          </a:p>
        </p:txBody>
      </p:sp>
      <p:pic>
        <p:nvPicPr>
          <p:cNvPr id="4" name="Picture 3">
            <a:extLst>
              <a:ext uri="{FF2B5EF4-FFF2-40B4-BE49-F238E27FC236}">
                <a16:creationId xmlns:a16="http://schemas.microsoft.com/office/drawing/2014/main" id="{16BFD2B9-D0E2-80C5-6ACA-CBC46FD38F55}"/>
              </a:ext>
            </a:extLst>
          </p:cNvPr>
          <p:cNvPicPr>
            <a:picLocks noChangeAspect="1"/>
          </p:cNvPicPr>
          <p:nvPr/>
        </p:nvPicPr>
        <p:blipFill>
          <a:blip r:embed="rId3"/>
          <a:stretch>
            <a:fillRect/>
          </a:stretch>
        </p:blipFill>
        <p:spPr>
          <a:xfrm>
            <a:off x="6654984" y="365125"/>
            <a:ext cx="4698816" cy="1199270"/>
          </a:xfrm>
          <a:prstGeom prst="rect">
            <a:avLst/>
          </a:prstGeom>
        </p:spPr>
      </p:pic>
    </p:spTree>
    <p:extLst>
      <p:ext uri="{BB962C8B-B14F-4D97-AF65-F5344CB8AC3E}">
        <p14:creationId xmlns:p14="http://schemas.microsoft.com/office/powerpoint/2010/main" val="33418165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EA4B-BDAD-97AA-8AD8-2BBD0C6EA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41BEB-1603-7A82-6193-2938F24916EF}"/>
              </a:ext>
            </a:extLst>
          </p:cNvPr>
          <p:cNvSpPr>
            <a:spLocks noGrp="1"/>
          </p:cNvSpPr>
          <p:nvPr>
            <p:ph type="title"/>
          </p:nvPr>
        </p:nvSpPr>
        <p:spPr/>
        <p:txBody>
          <a:bodyPr/>
          <a:lstStyle/>
          <a:p>
            <a:r>
              <a:rPr lang="en-US"/>
              <a:t>Logistics</a:t>
            </a:r>
            <a:endParaRPr lang="en-US" dirty="0"/>
          </a:p>
        </p:txBody>
      </p:sp>
      <p:sp>
        <p:nvSpPr>
          <p:cNvPr id="4" name="Content Placeholder 2">
            <a:extLst>
              <a:ext uri="{FF2B5EF4-FFF2-40B4-BE49-F238E27FC236}">
                <a16:creationId xmlns:a16="http://schemas.microsoft.com/office/drawing/2014/main" id="{2C305112-BB6F-3C4D-0C66-61C50F7A2F91}"/>
              </a:ext>
            </a:extLst>
          </p:cNvPr>
          <p:cNvSpPr>
            <a:spLocks noGrp="1"/>
          </p:cNvSpPr>
          <p:nvPr>
            <p:ph idx="1"/>
          </p:nvPr>
        </p:nvSpPr>
        <p:spPr>
          <a:xfrm>
            <a:off x="838199" y="1825625"/>
            <a:ext cx="8845627" cy="4351338"/>
          </a:xfrm>
        </p:spPr>
        <p:txBody>
          <a:bodyPr>
            <a:normAutofit/>
          </a:bodyPr>
          <a:lstStyle/>
          <a:p>
            <a:pPr marL="0" indent="0">
              <a:spcBef>
                <a:spcPts val="0"/>
              </a:spcBef>
              <a:spcAft>
                <a:spcPts val="1200"/>
              </a:spcAft>
              <a:buNone/>
            </a:pPr>
            <a:r>
              <a:rPr lang="en-US" dirty="0"/>
              <a:t>Weekly meetings: room reserved </a:t>
            </a:r>
            <a:r>
              <a:rPr lang="en-US" b="1" dirty="0"/>
              <a:t>Fridays @noon-5pm</a:t>
            </a:r>
          </a:p>
          <a:p>
            <a:pPr>
              <a:spcBef>
                <a:spcPts val="0"/>
              </a:spcBef>
              <a:spcAft>
                <a:spcPts val="600"/>
              </a:spcAft>
            </a:pPr>
            <a:r>
              <a:rPr lang="en-US" dirty="0"/>
              <a:t>Lunch-&amp;-learn sessions (1-2hrs)</a:t>
            </a:r>
          </a:p>
          <a:p>
            <a:pPr lvl="1">
              <a:spcBef>
                <a:spcPts val="0"/>
              </a:spcBef>
              <a:spcAft>
                <a:spcPts val="600"/>
              </a:spcAft>
            </a:pPr>
            <a:r>
              <a:rPr lang="en-US" dirty="0"/>
              <a:t>Lunch provided!</a:t>
            </a:r>
          </a:p>
          <a:p>
            <a:pPr lvl="2">
              <a:spcBef>
                <a:spcPts val="0"/>
              </a:spcBef>
              <a:spcAft>
                <a:spcPts val="600"/>
              </a:spcAft>
            </a:pPr>
            <a:r>
              <a:rPr lang="en-US" dirty="0"/>
              <a:t>Submit/update orders by Wednesday afternoon</a:t>
            </a:r>
          </a:p>
          <a:p>
            <a:pPr lvl="1">
              <a:spcBef>
                <a:spcPts val="0"/>
              </a:spcBef>
              <a:spcAft>
                <a:spcPts val="600"/>
              </a:spcAft>
            </a:pPr>
            <a:r>
              <a:rPr lang="en-US" dirty="0"/>
              <a:t>Presentation + discussion</a:t>
            </a:r>
          </a:p>
          <a:p>
            <a:pPr lvl="2">
              <a:spcBef>
                <a:spcPts val="0"/>
              </a:spcBef>
              <a:spcAft>
                <a:spcPts val="1200"/>
              </a:spcAft>
            </a:pPr>
            <a:r>
              <a:rPr lang="en-US" dirty="0"/>
              <a:t>Usually me, but </a:t>
            </a:r>
            <a:r>
              <a:rPr lang="en-US" dirty="0" err="1"/>
              <a:t>lmk</a:t>
            </a:r>
            <a:r>
              <a:rPr lang="en-US" dirty="0"/>
              <a:t> if you want to present </a:t>
            </a:r>
            <a:r>
              <a:rPr lang="en-US" dirty="0">
                <a:sym typeface="Wingdings" panose="05000000000000000000" pitchFamily="2" charset="2"/>
              </a:rPr>
              <a:t></a:t>
            </a:r>
            <a:endParaRPr lang="en-US" dirty="0"/>
          </a:p>
          <a:p>
            <a:pPr>
              <a:spcBef>
                <a:spcPts val="0"/>
              </a:spcBef>
              <a:spcAft>
                <a:spcPts val="600"/>
              </a:spcAft>
            </a:pPr>
            <a:r>
              <a:rPr lang="en-US" dirty="0"/>
              <a:t>Hacking time (remainder)</a:t>
            </a:r>
          </a:p>
          <a:p>
            <a:pPr lvl="1">
              <a:spcBef>
                <a:spcPts val="0"/>
              </a:spcBef>
              <a:spcAft>
                <a:spcPts val="600"/>
              </a:spcAft>
            </a:pPr>
            <a:r>
              <a:rPr lang="en-US" dirty="0"/>
              <a:t>Solo and group coding projects – time to get help/collab</a:t>
            </a:r>
          </a:p>
          <a:p>
            <a:pPr lvl="1">
              <a:spcBef>
                <a:spcPts val="0"/>
              </a:spcBef>
              <a:spcAft>
                <a:spcPts val="600"/>
              </a:spcAft>
            </a:pPr>
            <a:r>
              <a:rPr lang="en-US" dirty="0"/>
              <a:t>BYOC</a:t>
            </a:r>
          </a:p>
          <a:p>
            <a:pPr>
              <a:spcBef>
                <a:spcPts val="0"/>
              </a:spcBef>
              <a:spcAft>
                <a:spcPts val="600"/>
              </a:spcAft>
            </a:pPr>
            <a:r>
              <a:rPr lang="en-US" dirty="0"/>
              <a:t>No homework/assignments</a:t>
            </a:r>
          </a:p>
        </p:txBody>
      </p:sp>
      <p:pic>
        <p:nvPicPr>
          <p:cNvPr id="2050" name="Picture 2" descr="Clock Images – Browse 3,434,460 Stock Photos, Vectors, and ...">
            <a:extLst>
              <a:ext uri="{FF2B5EF4-FFF2-40B4-BE49-F238E27FC236}">
                <a16:creationId xmlns:a16="http://schemas.microsoft.com/office/drawing/2014/main" id="{A4CCDBE1-7C81-DD75-1A37-1C126E6D1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0" t="503" r="12709" b="-503"/>
          <a:stretch>
            <a:fillRect/>
          </a:stretch>
        </p:blipFill>
        <p:spPr bwMode="auto">
          <a:xfrm>
            <a:off x="10208045" y="246062"/>
            <a:ext cx="1729648" cy="157956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Programmer">
            <a:extLst>
              <a:ext uri="{FF2B5EF4-FFF2-40B4-BE49-F238E27FC236}">
                <a16:creationId xmlns:a16="http://schemas.microsoft.com/office/drawing/2014/main" id="{5CE3EE7A-093E-69A8-33C1-DFEE6177EA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4622" y="4372139"/>
            <a:ext cx="1358407" cy="1358407"/>
          </a:xfrm>
          <a:prstGeom prst="rect">
            <a:avLst/>
          </a:prstGeom>
        </p:spPr>
      </p:pic>
      <p:pic>
        <p:nvPicPr>
          <p:cNvPr id="2052" name="Picture 4" descr="Roots Natural Kitchen Menu - Charlottesville Off Campus Meal Plan">
            <a:extLst>
              <a:ext uri="{FF2B5EF4-FFF2-40B4-BE49-F238E27FC236}">
                <a16:creationId xmlns:a16="http://schemas.microsoft.com/office/drawing/2014/main" id="{EFFAF5E2-0876-389E-223F-69F7B90B66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5891" y="2643389"/>
            <a:ext cx="1729648" cy="7330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tack Of Books Reading Sticker">
            <a:extLst>
              <a:ext uri="{FF2B5EF4-FFF2-40B4-BE49-F238E27FC236}">
                <a16:creationId xmlns:a16="http://schemas.microsoft.com/office/drawing/2014/main" id="{5F716267-2E82-193F-B481-177E3218E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3984" y="5647570"/>
            <a:ext cx="994966" cy="9949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n Presenting Something Illustration - Free Download People Illustrations  | IconScout">
            <a:extLst>
              <a:ext uri="{FF2B5EF4-FFF2-40B4-BE49-F238E27FC236}">
                <a16:creationId xmlns:a16="http://schemas.microsoft.com/office/drawing/2014/main" id="{6116D189-A3FE-0688-4B1F-DA23E4B9E4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55539" y="2550315"/>
            <a:ext cx="1505011" cy="150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222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556E1-3714-8522-D915-EE9DA4677CB9}"/>
              </a:ext>
            </a:extLst>
          </p:cNvPr>
          <p:cNvSpPr>
            <a:spLocks noGrp="1"/>
          </p:cNvSpPr>
          <p:nvPr>
            <p:ph type="title"/>
          </p:nvPr>
        </p:nvSpPr>
        <p:spPr>
          <a:xfrm>
            <a:off x="761803" y="350196"/>
            <a:ext cx="4646904" cy="1624520"/>
          </a:xfrm>
        </p:spPr>
        <p:txBody>
          <a:bodyPr anchor="ctr">
            <a:normAutofit/>
          </a:bodyPr>
          <a:lstStyle/>
          <a:p>
            <a:r>
              <a:rPr lang="en-US" sz="4000"/>
              <a:t>Ground Rules</a:t>
            </a:r>
            <a:endParaRPr lang="en-US" sz="4000" dirty="0"/>
          </a:p>
        </p:txBody>
      </p:sp>
      <p:sp>
        <p:nvSpPr>
          <p:cNvPr id="3" name="Content Placeholder 2">
            <a:extLst>
              <a:ext uri="{FF2B5EF4-FFF2-40B4-BE49-F238E27FC236}">
                <a16:creationId xmlns:a16="http://schemas.microsoft.com/office/drawing/2014/main" id="{9C04352B-CBEE-9172-8493-CE6419F14962}"/>
              </a:ext>
            </a:extLst>
          </p:cNvPr>
          <p:cNvSpPr>
            <a:spLocks noGrp="1"/>
          </p:cNvSpPr>
          <p:nvPr>
            <p:ph idx="1"/>
          </p:nvPr>
        </p:nvSpPr>
        <p:spPr>
          <a:xfrm>
            <a:off x="530448" y="2765425"/>
            <a:ext cx="5327371" cy="3613149"/>
          </a:xfrm>
        </p:spPr>
        <p:txBody>
          <a:bodyPr anchor="ctr">
            <a:noAutofit/>
          </a:bodyPr>
          <a:lstStyle/>
          <a:p>
            <a:pPr marL="514350" indent="-514350">
              <a:buFont typeface="+mj-lt"/>
              <a:buAutoNum type="arabicPeriod"/>
            </a:pPr>
            <a:r>
              <a:rPr lang="en-US" sz="2200" b="1" u="sng" dirty="0"/>
              <a:t>Be kind/respectful</a:t>
            </a:r>
          </a:p>
          <a:p>
            <a:pPr marL="514350" indent="-514350">
              <a:buFont typeface="+mj-lt"/>
              <a:buAutoNum type="arabicPeriod"/>
            </a:pPr>
            <a:r>
              <a:rPr lang="en-US" sz="2200" b="1" u="sng" dirty="0"/>
              <a:t>Be willing to collaborate</a:t>
            </a:r>
          </a:p>
          <a:p>
            <a:pPr marL="1428750" lvl="2" indent="-514350">
              <a:buFont typeface="+mj-lt"/>
              <a:buAutoNum type="alphaLcPeriod"/>
            </a:pPr>
            <a:r>
              <a:rPr lang="en-US" sz="2200" dirty="0"/>
              <a:t>Give help, share your knowledge</a:t>
            </a:r>
          </a:p>
          <a:p>
            <a:pPr marL="1428750" lvl="2" indent="-514350">
              <a:buFont typeface="+mj-lt"/>
              <a:buAutoNum type="alphaLcPeriod"/>
            </a:pPr>
            <a:r>
              <a:rPr lang="en-US" sz="2200" dirty="0"/>
              <a:t>Ask for help when you need it</a:t>
            </a:r>
          </a:p>
          <a:p>
            <a:pPr marL="514350" indent="-514350">
              <a:buFont typeface="+mj-lt"/>
              <a:buAutoNum type="arabicPeriod"/>
            </a:pPr>
            <a:r>
              <a:rPr lang="en-US" sz="2200" b="1" u="sng" dirty="0"/>
              <a:t>Be patient</a:t>
            </a:r>
          </a:p>
          <a:p>
            <a:pPr marL="1428750" lvl="2" indent="-514350">
              <a:buFont typeface="+mj-lt"/>
              <a:buAutoNum type="alphaLcPeriod"/>
            </a:pPr>
            <a:r>
              <a:rPr lang="en-US" sz="2200" dirty="0"/>
              <a:t>With others</a:t>
            </a:r>
          </a:p>
          <a:p>
            <a:pPr marL="1428750" lvl="2" indent="-514350">
              <a:buFont typeface="+mj-lt"/>
              <a:buAutoNum type="alphaLcPeriod"/>
            </a:pPr>
            <a:r>
              <a:rPr lang="en-US" sz="2200" dirty="0"/>
              <a:t>With yourself – don’t give up!</a:t>
            </a:r>
          </a:p>
          <a:p>
            <a:pPr marL="514350" indent="-514350">
              <a:buFont typeface="+mj-lt"/>
              <a:buAutoNum type="arabicPeriod"/>
            </a:pPr>
            <a:r>
              <a:rPr lang="en-US" sz="2200" b="1" u="sng" dirty="0"/>
              <a:t>Try your best</a:t>
            </a:r>
          </a:p>
          <a:p>
            <a:pPr marL="514350" indent="-514350">
              <a:buFont typeface="+mj-lt"/>
              <a:buAutoNum type="arabicPeriod"/>
            </a:pPr>
            <a:r>
              <a:rPr lang="en-US" sz="2200" b="1" u="sng" dirty="0"/>
              <a:t>Have fun!</a:t>
            </a:r>
          </a:p>
        </p:txBody>
      </p:sp>
      <p:pic>
        <p:nvPicPr>
          <p:cNvPr id="5" name="Picture 4" descr="Hands holding each other's wrists and interlinked to form a circle">
            <a:extLst>
              <a:ext uri="{FF2B5EF4-FFF2-40B4-BE49-F238E27FC236}">
                <a16:creationId xmlns:a16="http://schemas.microsoft.com/office/drawing/2014/main" id="{8F24D84C-1C5E-3065-0FBE-9F8460CB191F}"/>
              </a:ext>
            </a:extLst>
          </p:cNvPr>
          <p:cNvPicPr>
            <a:picLocks noChangeAspect="1"/>
          </p:cNvPicPr>
          <p:nvPr/>
        </p:nvPicPr>
        <p:blipFill>
          <a:blip r:embed="rId3"/>
          <a:srcRect l="22117" r="18482" b="-2"/>
          <a:stretch>
            <a:fillRect/>
          </a:stretch>
        </p:blipFill>
        <p:spPr>
          <a:xfrm>
            <a:off x="6096000" y="1"/>
            <a:ext cx="6102825" cy="6858000"/>
          </a:xfrm>
          <a:prstGeom prst="rect">
            <a:avLst/>
          </a:prstGeom>
        </p:spPr>
      </p:pic>
    </p:spTree>
    <p:extLst>
      <p:ext uri="{BB962C8B-B14F-4D97-AF65-F5344CB8AC3E}">
        <p14:creationId xmlns:p14="http://schemas.microsoft.com/office/powerpoint/2010/main" val="83622881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AB05-4F09-1ABD-0BA1-5BCD3F2F485A}"/>
              </a:ext>
            </a:extLst>
          </p:cNvPr>
          <p:cNvSpPr>
            <a:spLocks noGrp="1"/>
          </p:cNvSpPr>
          <p:nvPr>
            <p:ph type="title"/>
          </p:nvPr>
        </p:nvSpPr>
        <p:spPr/>
        <p:txBody>
          <a:bodyPr/>
          <a:lstStyle/>
          <a:p>
            <a:r>
              <a:rPr lang="en-US" dirty="0"/>
              <a:t>Who am I? (Credentials)</a:t>
            </a:r>
          </a:p>
        </p:txBody>
      </p:sp>
      <p:sp>
        <p:nvSpPr>
          <p:cNvPr id="3" name="Content Placeholder 2">
            <a:extLst>
              <a:ext uri="{FF2B5EF4-FFF2-40B4-BE49-F238E27FC236}">
                <a16:creationId xmlns:a16="http://schemas.microsoft.com/office/drawing/2014/main" id="{08C103C4-D92A-A4AD-B40A-49C6A6269C06}"/>
              </a:ext>
            </a:extLst>
          </p:cNvPr>
          <p:cNvSpPr>
            <a:spLocks noGrp="1"/>
          </p:cNvSpPr>
          <p:nvPr>
            <p:ph idx="1"/>
          </p:nvPr>
        </p:nvSpPr>
        <p:spPr>
          <a:xfrm>
            <a:off x="838200" y="1728080"/>
            <a:ext cx="10515600" cy="5129920"/>
          </a:xfrm>
        </p:spPr>
        <p:txBody>
          <a:bodyPr>
            <a:normAutofit lnSpcReduction="10000"/>
          </a:bodyPr>
          <a:lstStyle/>
          <a:p>
            <a:r>
              <a:rPr lang="en-US" dirty="0"/>
              <a:t>10+ years of programming experience (sort of)</a:t>
            </a:r>
          </a:p>
          <a:p>
            <a:pPr lvl="1"/>
            <a:r>
              <a:rPr lang="en-US" dirty="0"/>
              <a:t>R, Python, Bash, </a:t>
            </a:r>
            <a:r>
              <a:rPr lang="en-US" dirty="0" err="1"/>
              <a:t>Matlab</a:t>
            </a:r>
            <a:r>
              <a:rPr lang="en-US" dirty="0"/>
              <a:t>, C/C++, Java, HTML/JavaScript, Lean, Arduino, x86 Assembly</a:t>
            </a:r>
          </a:p>
          <a:p>
            <a:r>
              <a:rPr lang="en-US" dirty="0"/>
              <a:t>5+ years in neuroimaging</a:t>
            </a:r>
          </a:p>
          <a:p>
            <a:pPr lvl="1"/>
            <a:r>
              <a:rPr lang="en-US" dirty="0"/>
              <a:t>FSL, SPM, </a:t>
            </a:r>
            <a:r>
              <a:rPr lang="en-US" dirty="0" err="1"/>
              <a:t>FreeSurfer</a:t>
            </a:r>
            <a:r>
              <a:rPr lang="en-US" dirty="0"/>
              <a:t>, AFNI, ANTs, </a:t>
            </a:r>
            <a:r>
              <a:rPr lang="en-US" dirty="0" err="1"/>
              <a:t>Nipy</a:t>
            </a:r>
            <a:r>
              <a:rPr lang="en-US" dirty="0"/>
              <a:t>, etc.</a:t>
            </a:r>
          </a:p>
          <a:p>
            <a:r>
              <a:rPr lang="en-US" dirty="0"/>
              <a:t>Formal Coursework (UVA):</a:t>
            </a:r>
          </a:p>
          <a:p>
            <a:pPr lvl="1"/>
            <a:r>
              <a:rPr lang="en-US" sz="1900" dirty="0"/>
              <a:t>CS 1111 		Intro. to Programming</a:t>
            </a:r>
          </a:p>
          <a:p>
            <a:pPr lvl="1"/>
            <a:r>
              <a:rPr lang="en-US" sz="1900" dirty="0"/>
              <a:t>CS 2102 		Discrete Mathematics</a:t>
            </a:r>
          </a:p>
          <a:p>
            <a:pPr lvl="1"/>
            <a:r>
              <a:rPr lang="en-US" sz="1900" dirty="0"/>
              <a:t>CS 2110 		Software Development Methods</a:t>
            </a:r>
          </a:p>
          <a:p>
            <a:pPr lvl="1"/>
            <a:r>
              <a:rPr lang="en-US" sz="1900" dirty="0"/>
              <a:t>CS 2150 		Program &amp; Data Representation</a:t>
            </a:r>
          </a:p>
          <a:p>
            <a:pPr lvl="1"/>
            <a:r>
              <a:rPr lang="en-US" sz="1900" dirty="0"/>
              <a:t>CS 3102 		Theory of Computation</a:t>
            </a:r>
          </a:p>
          <a:p>
            <a:pPr lvl="1"/>
            <a:r>
              <a:rPr lang="en-US" sz="1900" dirty="0"/>
              <a:t>CS 4710 		Artificial Intelligence</a:t>
            </a:r>
          </a:p>
          <a:p>
            <a:pPr lvl="1"/>
            <a:r>
              <a:rPr lang="en-US" sz="1900" dirty="0"/>
              <a:t>PSYC 5323 	R in Psychology</a:t>
            </a:r>
          </a:p>
          <a:p>
            <a:pPr lvl="1"/>
            <a:r>
              <a:rPr lang="en-US" sz="1900" dirty="0"/>
              <a:t>PSYC 5710 	Machine Learning &amp; Data Mining</a:t>
            </a:r>
          </a:p>
        </p:txBody>
      </p:sp>
      <p:pic>
        <p:nvPicPr>
          <p:cNvPr id="6" name="Picture 5" descr="A person taking a selfie&#10;&#10;AI-generated content may be incorrect.">
            <a:extLst>
              <a:ext uri="{FF2B5EF4-FFF2-40B4-BE49-F238E27FC236}">
                <a16:creationId xmlns:a16="http://schemas.microsoft.com/office/drawing/2014/main" id="{34BCD8BB-A7E0-4497-168D-52E928742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441" y="3429000"/>
            <a:ext cx="2890359" cy="2890359"/>
          </a:xfrm>
          <a:prstGeom prst="rect">
            <a:avLst/>
          </a:prstGeom>
        </p:spPr>
      </p:pic>
      <p:pic>
        <p:nvPicPr>
          <p:cNvPr id="3080" name="Picture 8" descr="🤓 Nerd Face on Apple iOS 10.0">
            <a:extLst>
              <a:ext uri="{FF2B5EF4-FFF2-40B4-BE49-F238E27FC236}">
                <a16:creationId xmlns:a16="http://schemas.microsoft.com/office/drawing/2014/main" id="{097686CA-FF5A-4E5B-96E5-DEB707FDE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4769" y="3988105"/>
            <a:ext cx="2047042" cy="204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56416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3080"/>
                                        </p:tgtEl>
                                        <p:attrNameLst>
                                          <p:attrName>style.visibility</p:attrName>
                                        </p:attrNameLst>
                                      </p:cBhvr>
                                      <p:to>
                                        <p:strVal val="visible"/>
                                      </p:to>
                                    </p:set>
                                    <p:animEffect transition="in" filter="fade">
                                      <p:cBhvr>
                                        <p:cTn id="7" dur="10000"/>
                                        <p:tgtEl>
                                          <p:spTgt spid="308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CCB31-8AC2-4556-1CBC-0B787DD90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68D5F-AAD2-BEAE-947E-B53E9A784F84}"/>
              </a:ext>
            </a:extLst>
          </p:cNvPr>
          <p:cNvSpPr>
            <a:spLocks noGrp="1"/>
          </p:cNvSpPr>
          <p:nvPr>
            <p:ph type="title"/>
          </p:nvPr>
        </p:nvSpPr>
        <p:spPr/>
        <p:txBody>
          <a:bodyPr/>
          <a:lstStyle/>
          <a:p>
            <a:r>
              <a:rPr lang="en-US" dirty="0"/>
              <a:t>Who am I? (Un-credentials)</a:t>
            </a:r>
          </a:p>
        </p:txBody>
      </p:sp>
      <p:sp>
        <p:nvSpPr>
          <p:cNvPr id="3" name="Content Placeholder 2">
            <a:extLst>
              <a:ext uri="{FF2B5EF4-FFF2-40B4-BE49-F238E27FC236}">
                <a16:creationId xmlns:a16="http://schemas.microsoft.com/office/drawing/2014/main" id="{5E3593EF-C028-939F-E56A-A5072CA97420}"/>
              </a:ext>
            </a:extLst>
          </p:cNvPr>
          <p:cNvSpPr>
            <a:spLocks noGrp="1"/>
          </p:cNvSpPr>
          <p:nvPr>
            <p:ph idx="1"/>
          </p:nvPr>
        </p:nvSpPr>
        <p:spPr/>
        <p:txBody>
          <a:bodyPr/>
          <a:lstStyle/>
          <a:p>
            <a:r>
              <a:rPr lang="en-US" dirty="0"/>
              <a:t>BA in Psychology (no degree in CS)</a:t>
            </a:r>
          </a:p>
          <a:p>
            <a:r>
              <a:rPr lang="en-US" dirty="0"/>
              <a:t>Never worked in “industry”</a:t>
            </a:r>
          </a:p>
          <a:p>
            <a:r>
              <a:rPr lang="en-US" dirty="0"/>
              <a:t>Never </a:t>
            </a:r>
            <a:r>
              <a:rPr lang="en-US" dirty="0" err="1"/>
              <a:t>made+distributed</a:t>
            </a:r>
            <a:r>
              <a:rPr lang="en-US" dirty="0"/>
              <a:t> an app</a:t>
            </a:r>
          </a:p>
          <a:p>
            <a:pPr lvl="1"/>
            <a:r>
              <a:rPr lang="en-US" dirty="0"/>
              <a:t>I don’t write production-level code…</a:t>
            </a:r>
          </a:p>
          <a:p>
            <a:r>
              <a:rPr lang="en-US" dirty="0"/>
              <a:t>Never made or edited a package for Python/R</a:t>
            </a:r>
          </a:p>
          <a:p>
            <a:pPr lvl="1"/>
            <a:r>
              <a:rPr lang="en-US" dirty="0"/>
              <a:t>If it </a:t>
            </a:r>
            <a:r>
              <a:rPr lang="en-US" dirty="0" err="1"/>
              <a:t>ain’t</a:t>
            </a:r>
            <a:r>
              <a:rPr lang="en-US" dirty="0"/>
              <a:t> broke…</a:t>
            </a:r>
          </a:p>
          <a:p>
            <a:r>
              <a:rPr lang="en-US" b="1" dirty="0"/>
              <a:t>Use Stack Exchange &amp; ChatGPT daily</a:t>
            </a:r>
          </a:p>
          <a:p>
            <a:pPr marL="457200" lvl="1" indent="0">
              <a:buNone/>
            </a:pPr>
            <a:endParaRPr lang="en-US" b="1" dirty="0"/>
          </a:p>
          <a:p>
            <a:pPr marL="457200" lvl="1" indent="0">
              <a:buNone/>
            </a:pPr>
            <a:r>
              <a:rPr lang="en-US" b="1" dirty="0"/>
              <a:t>Understanding &gt; memorization</a:t>
            </a:r>
          </a:p>
        </p:txBody>
      </p:sp>
      <p:pic>
        <p:nvPicPr>
          <p:cNvPr id="4" name="Picture 3" descr="A person taking a selfie&#10;&#10;AI-generated content may be incorrect.">
            <a:extLst>
              <a:ext uri="{FF2B5EF4-FFF2-40B4-BE49-F238E27FC236}">
                <a16:creationId xmlns:a16="http://schemas.microsoft.com/office/drawing/2014/main" id="{C5E2D8BD-9A4F-2D0A-CFA1-B675418008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441" y="3429000"/>
            <a:ext cx="2890359" cy="2890359"/>
          </a:xfrm>
          <a:prstGeom prst="rect">
            <a:avLst/>
          </a:prstGeom>
        </p:spPr>
      </p:pic>
      <p:pic>
        <p:nvPicPr>
          <p:cNvPr id="5" name="Picture 8" descr="🤓 Nerd Face on Apple iOS 10.0">
            <a:extLst>
              <a:ext uri="{FF2B5EF4-FFF2-40B4-BE49-F238E27FC236}">
                <a16:creationId xmlns:a16="http://schemas.microsoft.com/office/drawing/2014/main" id="{0D7C27BA-F4B0-839C-ED1E-A0B4A7797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4769" y="3988105"/>
            <a:ext cx="2047042" cy="204704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unglasses Emoji [Free Download Cool Emoji] | Emoji Island">
            <a:extLst>
              <a:ext uri="{FF2B5EF4-FFF2-40B4-BE49-F238E27FC236}">
                <a16:creationId xmlns:a16="http://schemas.microsoft.com/office/drawing/2014/main" id="{DAFB00F1-F94B-4A8B-B959-6A41912F3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683" y="4082019"/>
            <a:ext cx="1859214" cy="185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6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0"/>
                                        <p:tgtEl>
                                          <p:spTgt spid="409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98DB2-B8A6-8D08-1EC4-3BC379001B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442F0-9798-3CC6-F528-9D6ECCF779FD}"/>
              </a:ext>
            </a:extLst>
          </p:cNvPr>
          <p:cNvSpPr>
            <a:spLocks noGrp="1"/>
          </p:cNvSpPr>
          <p:nvPr>
            <p:ph type="title"/>
          </p:nvPr>
        </p:nvSpPr>
        <p:spPr/>
        <p:txBody>
          <a:bodyPr/>
          <a:lstStyle/>
          <a:p>
            <a:r>
              <a:rPr lang="en-US" dirty="0"/>
              <a:t>Who am I?</a:t>
            </a:r>
          </a:p>
        </p:txBody>
      </p:sp>
      <p:pic>
        <p:nvPicPr>
          <p:cNvPr id="4" name="Picture 3" descr="A person taking a selfie&#10;&#10;AI-generated content may be incorrect.">
            <a:extLst>
              <a:ext uri="{FF2B5EF4-FFF2-40B4-BE49-F238E27FC236}">
                <a16:creationId xmlns:a16="http://schemas.microsoft.com/office/drawing/2014/main" id="{96CE4534-F56E-D97C-9AB2-35ED5F87A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820" y="2467158"/>
            <a:ext cx="2890359" cy="2890359"/>
          </a:xfrm>
          <a:prstGeom prst="rect">
            <a:avLst/>
          </a:prstGeom>
        </p:spPr>
      </p:pic>
      <p:pic>
        <p:nvPicPr>
          <p:cNvPr id="5" name="Picture 8" descr="🤓 Nerd Face on Apple iOS 10.0">
            <a:extLst>
              <a:ext uri="{FF2B5EF4-FFF2-40B4-BE49-F238E27FC236}">
                <a16:creationId xmlns:a16="http://schemas.microsoft.com/office/drawing/2014/main" id="{D5E5D653-88B2-5A30-5953-8A30F3CE06C9}"/>
              </a:ext>
            </a:extLst>
          </p:cNvPr>
          <p:cNvPicPr>
            <a:picLocks noChangeAspect="1" noChangeArrowheads="1"/>
          </p:cNvPicPr>
          <p:nvPr/>
        </p:nvPicPr>
        <p:blipFill>
          <a:blip r:embed="rId4">
            <a:alphaModFix amt="40000"/>
            <a:extLst>
              <a:ext uri="{28A0092B-C50C-407E-A947-70E740481C1C}">
                <a14:useLocalDpi xmlns:a14="http://schemas.microsoft.com/office/drawing/2010/main" val="0"/>
              </a:ext>
            </a:extLst>
          </a:blip>
          <a:srcRect/>
          <a:stretch>
            <a:fillRect/>
          </a:stretch>
        </p:blipFill>
        <p:spPr bwMode="auto">
          <a:xfrm>
            <a:off x="3601068" y="2990160"/>
            <a:ext cx="2099503" cy="2099503"/>
          </a:xfrm>
          <a:prstGeom prst="rect">
            <a:avLst/>
          </a:prstGeom>
          <a:noFill/>
        </p:spPr>
      </p:pic>
      <p:pic>
        <p:nvPicPr>
          <p:cNvPr id="4098" name="Picture 2" descr="Sunglasses Emoji [Free Download Cool Emoji] | Emoji Island">
            <a:extLst>
              <a:ext uri="{FF2B5EF4-FFF2-40B4-BE49-F238E27FC236}">
                <a16:creationId xmlns:a16="http://schemas.microsoft.com/office/drawing/2014/main" id="{D905DE68-27FD-35EB-41E2-E0203D7E1370}"/>
              </a:ext>
            </a:extLst>
          </p:cNvPr>
          <p:cNvPicPr>
            <a:picLocks noChangeAspect="1" noChangeArrowheads="1"/>
          </p:cNvPicPr>
          <p:nvPr/>
        </p:nvPicPr>
        <p:blipFill>
          <a:blip r:embed="rId5">
            <a:alphaModFix amt="40000"/>
            <a:extLst>
              <a:ext uri="{28A0092B-C50C-407E-A947-70E740481C1C}">
                <a14:useLocalDpi xmlns:a14="http://schemas.microsoft.com/office/drawing/2010/main" val="0"/>
              </a:ext>
            </a:extLst>
          </a:blip>
          <a:srcRect/>
          <a:stretch>
            <a:fillRect/>
          </a:stretch>
        </p:blipFill>
        <p:spPr bwMode="auto">
          <a:xfrm>
            <a:off x="6579337" y="3078070"/>
            <a:ext cx="1923684" cy="192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15619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10000" decel="25000" autoRev="1" fill="remove" nodeType="withEffect">
                                  <p:stCondLst>
                                    <p:cond delay="0"/>
                                  </p:stCondLst>
                                  <p:childTnLst>
                                    <p:animMotion origin="layout" path="M 0.00013 -0.00139 L 0.23711 0.00023 " pathEditMode="relative" rAng="0" ptsTypes="AA">
                                      <p:cBhvr>
                                        <p:cTn id="6" dur="5000" fill="hold"/>
                                        <p:tgtEl>
                                          <p:spTgt spid="5"/>
                                        </p:tgtEl>
                                        <p:attrNameLst>
                                          <p:attrName>ppt_x</p:attrName>
                                          <p:attrName>ppt_y</p:attrName>
                                        </p:attrNameLst>
                                      </p:cBhvr>
                                      <p:rCtr x="11849" y="69"/>
                                    </p:animMotion>
                                  </p:childTnLst>
                                </p:cTn>
                              </p:par>
                              <p:par>
                                <p:cTn id="7" presetID="42" presetClass="path" presetSubtype="0" repeatCount="indefinite" accel="10000" decel="30000" autoRev="1" fill="hold" nodeType="withEffect">
                                  <p:stCondLst>
                                    <p:cond delay="0"/>
                                  </p:stCondLst>
                                  <p:childTnLst>
                                    <p:animMotion origin="layout" path="M 4.16667E-7 -3.7037E-7 L -0.23698 -0.00139 " pathEditMode="relative" rAng="0" ptsTypes="AA">
                                      <p:cBhvr>
                                        <p:cTn id="8" dur="5000" fill="hold"/>
                                        <p:tgtEl>
                                          <p:spTgt spid="4098"/>
                                        </p:tgtEl>
                                        <p:attrNameLst>
                                          <p:attrName>ppt_x</p:attrName>
                                          <p:attrName>ppt_y</p:attrName>
                                        </p:attrNameLst>
                                      </p:cBhvr>
                                      <p:rCtr x="-11862" y="0"/>
                                    </p:animMotion>
                                  </p:childTnLst>
                                </p:cTn>
                              </p:par>
                              <p:par>
                                <p:cTn id="9" presetID="6" presetClass="emph" presetSubtype="0" repeatCount="indefinite" autoRev="1" fill="hold" nodeType="withEffect">
                                  <p:stCondLst>
                                    <p:cond delay="0"/>
                                  </p:stCondLst>
                                  <p:childTnLst>
                                    <p:animScale>
                                      <p:cBhvr>
                                        <p:cTn id="10" dur="2500" fill="hold"/>
                                        <p:tgtEl>
                                          <p:spTgt spid="5"/>
                                        </p:tgtEl>
                                      </p:cBhvr>
                                      <p:by x="150000" y="150000"/>
                                    </p:animScale>
                                  </p:childTnLst>
                                </p:cTn>
                              </p:par>
                              <p:par>
                                <p:cTn id="11" presetID="6" presetClass="emph" presetSubtype="0" repeatCount="indefinite" autoRev="1" fill="hold" nodeType="withEffect">
                                  <p:stCondLst>
                                    <p:cond delay="0"/>
                                  </p:stCondLst>
                                  <p:childTnLst>
                                    <p:animScale>
                                      <p:cBhvr>
                                        <p:cTn id="12" dur="7500" fill="hold"/>
                                        <p:tgtEl>
                                          <p:spTgt spid="5"/>
                                        </p:tgtEl>
                                      </p:cBhvr>
                                      <p:by x="50000" y="50000"/>
                                    </p:animScale>
                                  </p:childTnLst>
                                </p:cTn>
                              </p:par>
                              <p:par>
                                <p:cTn id="13" presetID="6" presetClass="emph" presetSubtype="0" repeatCount="indefinite" autoRev="1" fill="hold" nodeType="withEffect">
                                  <p:stCondLst>
                                    <p:cond delay="0"/>
                                  </p:stCondLst>
                                  <p:childTnLst>
                                    <p:animScale>
                                      <p:cBhvr>
                                        <p:cTn id="14" dur="2500" fill="hold"/>
                                        <p:tgtEl>
                                          <p:spTgt spid="4098"/>
                                        </p:tgtEl>
                                      </p:cBhvr>
                                      <p:by x="50000" y="50000"/>
                                    </p:animScale>
                                  </p:childTnLst>
                                </p:cTn>
                              </p:par>
                              <p:par>
                                <p:cTn id="15" presetID="6" presetClass="emph" presetSubtype="0" repeatCount="indefinite" autoRev="1" fill="hold" nodeType="withEffect">
                                  <p:stCondLst>
                                    <p:cond delay="0"/>
                                  </p:stCondLst>
                                  <p:childTnLst>
                                    <p:animScale>
                                      <p:cBhvr>
                                        <p:cTn id="16" dur="7500" fill="hold"/>
                                        <p:tgtEl>
                                          <p:spTgt spid="4098"/>
                                        </p:tgtEl>
                                      </p:cBhvr>
                                      <p:by x="150000" y="150000"/>
                                    </p:animScale>
                                  </p:childTnLst>
                                </p:cTn>
                              </p:par>
                              <p:par>
                                <p:cTn id="17" presetID="32" presetClass="emph" presetSubtype="0" repeatCount="indefinite" fill="hold" nodeType="withEffect">
                                  <p:stCondLst>
                                    <p:cond delay="0"/>
                                  </p:stCondLst>
                                  <p:childTnLst>
                                    <p:animRot by="120000">
                                      <p:cBhvr>
                                        <p:cTn id="18" dur="300" fill="hold">
                                          <p:stCondLst>
                                            <p:cond delay="0"/>
                                          </p:stCondLst>
                                        </p:cTn>
                                        <p:tgtEl>
                                          <p:spTgt spid="4"/>
                                        </p:tgtEl>
                                        <p:attrNameLst>
                                          <p:attrName>r</p:attrName>
                                        </p:attrNameLst>
                                      </p:cBhvr>
                                    </p:animRot>
                                    <p:animRot by="-240000">
                                      <p:cBhvr>
                                        <p:cTn id="19" dur="600" fill="hold">
                                          <p:stCondLst>
                                            <p:cond delay="600"/>
                                          </p:stCondLst>
                                        </p:cTn>
                                        <p:tgtEl>
                                          <p:spTgt spid="4"/>
                                        </p:tgtEl>
                                        <p:attrNameLst>
                                          <p:attrName>r</p:attrName>
                                        </p:attrNameLst>
                                      </p:cBhvr>
                                    </p:animRot>
                                    <p:animRot by="240000">
                                      <p:cBhvr>
                                        <p:cTn id="20" dur="600" fill="hold">
                                          <p:stCondLst>
                                            <p:cond delay="1200"/>
                                          </p:stCondLst>
                                        </p:cTn>
                                        <p:tgtEl>
                                          <p:spTgt spid="4"/>
                                        </p:tgtEl>
                                        <p:attrNameLst>
                                          <p:attrName>r</p:attrName>
                                        </p:attrNameLst>
                                      </p:cBhvr>
                                    </p:animRot>
                                    <p:animRot by="-240000">
                                      <p:cBhvr>
                                        <p:cTn id="21" dur="600" fill="hold">
                                          <p:stCondLst>
                                            <p:cond delay="1800"/>
                                          </p:stCondLst>
                                        </p:cTn>
                                        <p:tgtEl>
                                          <p:spTgt spid="4"/>
                                        </p:tgtEl>
                                        <p:attrNameLst>
                                          <p:attrName>r</p:attrName>
                                        </p:attrNameLst>
                                      </p:cBhvr>
                                    </p:animRot>
                                    <p:animRot by="120000">
                                      <p:cBhvr>
                                        <p:cTn id="22" dur="600" fill="hold">
                                          <p:stCondLst>
                                            <p:cond delay="2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98FB28-2E34-7FC4-92D3-07DDF6C2C09F}"/>
            </a:ext>
          </a:extLst>
        </p:cNvPr>
        <p:cNvGrpSpPr/>
        <p:nvPr/>
      </p:nvGrpSpPr>
      <p:grpSpPr>
        <a:xfrm>
          <a:off x="0" y="0"/>
          <a:ext cx="0" cy="0"/>
          <a:chOff x="0" y="0"/>
          <a:chExt cx="0" cy="0"/>
        </a:xfrm>
      </p:grpSpPr>
      <p:pic>
        <p:nvPicPr>
          <p:cNvPr id="8" name="Picture 7" descr="Pen placed on top of a signature line">
            <a:extLst>
              <a:ext uri="{FF2B5EF4-FFF2-40B4-BE49-F238E27FC236}">
                <a16:creationId xmlns:a16="http://schemas.microsoft.com/office/drawing/2014/main" id="{1FA8E59F-F17F-EE87-6458-7255ED247698}"/>
              </a:ext>
            </a:extLst>
          </p:cNvPr>
          <p:cNvPicPr>
            <a:picLocks noChangeAspect="1"/>
          </p:cNvPicPr>
          <p:nvPr/>
        </p:nvPicPr>
        <p:blipFill>
          <a:blip r:embed="rId3">
            <a:alphaModFix amt="40000"/>
          </a:blip>
          <a:srcRect b="15730"/>
          <a:stretch>
            <a:fill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194F31A8-BF9B-6962-2002-55C208F3CC64}"/>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Interest Form</a:t>
            </a:r>
          </a:p>
        </p:txBody>
      </p:sp>
      <p:sp>
        <p:nvSpPr>
          <p:cNvPr id="5" name="Text Placeholder 4">
            <a:extLst>
              <a:ext uri="{FF2B5EF4-FFF2-40B4-BE49-F238E27FC236}">
                <a16:creationId xmlns:a16="http://schemas.microsoft.com/office/drawing/2014/main" id="{5D78F945-DE13-6C9F-3753-7F3EF571D5F7}"/>
              </a:ext>
            </a:extLst>
          </p:cNvPr>
          <p:cNvSpPr>
            <a:spLocks noGrp="1"/>
          </p:cNvSpPr>
          <p:nvPr>
            <p:ph type="body" idx="1"/>
          </p:nvPr>
        </p:nvSpPr>
        <p:spPr>
          <a:xfrm>
            <a:off x="965200" y="4572002"/>
            <a:ext cx="10261600" cy="1202995"/>
          </a:xfrm>
        </p:spPr>
        <p:txBody>
          <a:bodyPr vert="horz" lIns="91440" tIns="45720" rIns="91440" bIns="45720" rtlCol="0">
            <a:normAutofit/>
          </a:bodyPr>
          <a:lstStyle/>
          <a:p>
            <a:r>
              <a:rPr lang="en-US" sz="3200">
                <a:solidFill>
                  <a:schemeClr val="tx1"/>
                </a:solidFill>
              </a:rPr>
              <a:t>Response summaries</a:t>
            </a:r>
          </a:p>
        </p:txBody>
      </p:sp>
      <p:sp>
        <p:nvSpPr>
          <p:cNvPr id="6" name="Title 1">
            <a:extLst>
              <a:ext uri="{FF2B5EF4-FFF2-40B4-BE49-F238E27FC236}">
                <a16:creationId xmlns:a16="http://schemas.microsoft.com/office/drawing/2014/main" id="{91B63E09-7278-468F-70C7-F0948304D937}"/>
              </a:ext>
            </a:extLst>
          </p:cNvPr>
          <p:cNvSpPr txBox="1">
            <a:spLocks/>
          </p:cNvSpPr>
          <p:nvPr/>
        </p:nvSpPr>
        <p:spPr>
          <a:xfrm>
            <a:off x="838200" y="365125"/>
            <a:ext cx="10515600" cy="10119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400" dirty="0"/>
              <a:t>Who are </a:t>
            </a:r>
            <a:r>
              <a:rPr lang="en-US" sz="4400" b="1" dirty="0"/>
              <a:t>you</a:t>
            </a:r>
            <a:r>
              <a:rPr lang="en-US" sz="4400" dirty="0"/>
              <a:t>?</a:t>
            </a:r>
          </a:p>
        </p:txBody>
      </p:sp>
    </p:spTree>
    <p:extLst>
      <p:ext uri="{BB962C8B-B14F-4D97-AF65-F5344CB8AC3E}">
        <p14:creationId xmlns:p14="http://schemas.microsoft.com/office/powerpoint/2010/main" val="1837120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2042</TotalTime>
  <Words>1554</Words>
  <Application>Microsoft Office PowerPoint</Application>
  <PresentationFormat>Widescreen</PresentationFormat>
  <Paragraphs>204</Paragraphs>
  <Slides>25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Wingdings</vt:lpstr>
      <vt:lpstr>Office Theme</vt:lpstr>
      <vt:lpstr>UVA Brainhack!</vt:lpstr>
      <vt:lpstr>Icebreaker</vt:lpstr>
      <vt:lpstr>What is this?</vt:lpstr>
      <vt:lpstr>Logistics</vt:lpstr>
      <vt:lpstr>Ground Rules</vt:lpstr>
      <vt:lpstr>Who am I? (Credentials)</vt:lpstr>
      <vt:lpstr>Who am I? (Un-credentials)</vt:lpstr>
      <vt:lpstr>Who am I?</vt:lpstr>
      <vt:lpstr>Interest Form</vt:lpstr>
      <vt:lpstr>Lab Affiliation</vt:lpstr>
      <vt:lpstr>Imaging Modalities</vt:lpstr>
      <vt:lpstr>Programming Languages</vt:lpstr>
      <vt:lpstr>Coding Confidence</vt:lpstr>
      <vt:lpstr>Giving Lectures</vt:lpstr>
      <vt:lpstr>Why are you here?</vt:lpstr>
      <vt:lpstr>Introductions (again)</vt:lpstr>
      <vt:lpstr>Agenda</vt:lpstr>
      <vt:lpstr>Schedule</vt:lpstr>
      <vt:lpstr>Projects</vt:lpstr>
      <vt:lpstr>GitHub</vt:lpstr>
      <vt:lpstr>PowerPoint Presentation</vt:lpstr>
      <vt:lpstr>Anaconda</vt:lpstr>
      <vt:lpstr>Viewing MR images with Nibabel</vt:lpstr>
      <vt:lpstr>MRIcroGL</vt:lpstr>
      <vt:lpstr>Bonus Activities!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Gallagher, Richard Craig (rcg7jb)</dc:creator>
  <cp:lastModifiedBy>Gallagher, Richard Craig (rcg7jb)</cp:lastModifiedBy>
  <cp:revision>8</cp:revision>
  <dcterms:created xsi:type="dcterms:W3CDTF">2025-05-27T23:30:32Z</dcterms:created>
  <dcterms:modified xsi:type="dcterms:W3CDTF">2025-05-30T06:38:13Z</dcterms:modified>
</cp:coreProperties>
</file>